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7" autoAdjust="0"/>
    <p:restoredTop sz="94660"/>
  </p:normalViewPr>
  <p:slideViewPr>
    <p:cSldViewPr snapToGrid="0">
      <p:cViewPr varScale="1">
        <p:scale>
          <a:sx n="86" d="100"/>
          <a:sy n="86" d="100"/>
        </p:scale>
        <p:origin x="114"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2B3D097-0D92-4E89-8C72-7A55222FDBC8}" type="datetimeFigureOut">
              <a:rPr lang="tr-TR" smtClean="0"/>
              <a:t>13.09.2022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37D853AF-0F06-4A0D-8D15-F8C4FECA9F29}" type="slidenum">
              <a:rPr lang="tr-TR" smtClean="0"/>
              <a:t>‹#›</a:t>
            </a:fld>
            <a:endParaRPr lang="tr-TR"/>
          </a:p>
        </p:txBody>
      </p:sp>
    </p:spTree>
    <p:extLst>
      <p:ext uri="{BB962C8B-B14F-4D97-AF65-F5344CB8AC3E}">
        <p14:creationId xmlns:p14="http://schemas.microsoft.com/office/powerpoint/2010/main" val="1122162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2B3D097-0D92-4E89-8C72-7A55222FDBC8}" type="datetimeFigureOut">
              <a:rPr lang="tr-TR" smtClean="0"/>
              <a:t>13.09.2022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7D853AF-0F06-4A0D-8D15-F8C4FECA9F29}" type="slidenum">
              <a:rPr lang="tr-TR" smtClean="0"/>
              <a:t>‹#›</a:t>
            </a:fld>
            <a:endParaRPr lang="tr-TR"/>
          </a:p>
        </p:txBody>
      </p:sp>
    </p:spTree>
    <p:extLst>
      <p:ext uri="{BB962C8B-B14F-4D97-AF65-F5344CB8AC3E}">
        <p14:creationId xmlns:p14="http://schemas.microsoft.com/office/powerpoint/2010/main" val="1709563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2B3D097-0D92-4E89-8C72-7A55222FDBC8}" type="datetimeFigureOut">
              <a:rPr lang="tr-TR" smtClean="0"/>
              <a:t>13.09.2022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7D853AF-0F06-4A0D-8D15-F8C4FECA9F29}" type="slidenum">
              <a:rPr lang="tr-TR" smtClean="0"/>
              <a:t>‹#›</a:t>
            </a:fld>
            <a:endParaRPr lang="tr-TR"/>
          </a:p>
        </p:txBody>
      </p:sp>
    </p:spTree>
    <p:extLst>
      <p:ext uri="{BB962C8B-B14F-4D97-AF65-F5344CB8AC3E}">
        <p14:creationId xmlns:p14="http://schemas.microsoft.com/office/powerpoint/2010/main" val="1779410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2B3D097-0D92-4E89-8C72-7A55222FDBC8}" type="datetimeFigureOut">
              <a:rPr lang="tr-TR" smtClean="0"/>
              <a:t>13.09.2022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7D853AF-0F06-4A0D-8D15-F8C4FECA9F29}" type="slidenum">
              <a:rPr lang="tr-TR" smtClean="0"/>
              <a:t>‹#›</a:t>
            </a:fld>
            <a:endParaRPr lang="tr-TR"/>
          </a:p>
        </p:txBody>
      </p:sp>
    </p:spTree>
    <p:extLst>
      <p:ext uri="{BB962C8B-B14F-4D97-AF65-F5344CB8AC3E}">
        <p14:creationId xmlns:p14="http://schemas.microsoft.com/office/powerpoint/2010/main" val="2531409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tr-TR" smtClean="0"/>
              <a:t>Asıl başlık stili için tıklatın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a:xfrm>
            <a:off x="8593667" y="6272784"/>
            <a:ext cx="2644309" cy="365125"/>
          </a:xfrm>
        </p:spPr>
        <p:txBody>
          <a:bodyPr/>
          <a:lstStyle/>
          <a:p>
            <a:fld id="{B2B3D097-0D92-4E89-8C72-7A55222FDBC8}" type="datetimeFigureOut">
              <a:rPr lang="tr-TR" smtClean="0"/>
              <a:t>13.09.2022</a:t>
            </a:fld>
            <a:endParaRPr lang="tr-TR"/>
          </a:p>
        </p:txBody>
      </p:sp>
      <p:sp>
        <p:nvSpPr>
          <p:cNvPr id="5" name="Footer Placeholder 4"/>
          <p:cNvSpPr>
            <a:spLocks noGrp="1"/>
          </p:cNvSpPr>
          <p:nvPr>
            <p:ph type="ftr" sz="quarter" idx="11"/>
          </p:nvPr>
        </p:nvSpPr>
        <p:spPr>
          <a:xfrm>
            <a:off x="2182708" y="6272784"/>
            <a:ext cx="6327648" cy="365125"/>
          </a:xfrm>
        </p:spPr>
        <p:txBody>
          <a:bodyPr/>
          <a:lstStyle/>
          <a:p>
            <a:endParaRPr lang="tr-T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37D853AF-0F06-4A0D-8D15-F8C4FECA9F29}" type="slidenum">
              <a:rPr lang="tr-TR" smtClean="0"/>
              <a:t>‹#›</a:t>
            </a:fld>
            <a:endParaRPr lang="tr-TR"/>
          </a:p>
        </p:txBody>
      </p:sp>
    </p:spTree>
    <p:extLst>
      <p:ext uri="{BB962C8B-B14F-4D97-AF65-F5344CB8AC3E}">
        <p14:creationId xmlns:p14="http://schemas.microsoft.com/office/powerpoint/2010/main" val="3265665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2B3D097-0D92-4E89-8C72-7A55222FDBC8}" type="datetimeFigureOut">
              <a:rPr lang="tr-TR" smtClean="0"/>
              <a:t>13.09.2022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7D853AF-0F06-4A0D-8D15-F8C4FECA9F29}" type="slidenum">
              <a:rPr lang="tr-TR" smtClean="0"/>
              <a:t>‹#›</a:t>
            </a:fld>
            <a:endParaRPr lang="tr-TR"/>
          </a:p>
        </p:txBody>
      </p:sp>
    </p:spTree>
    <p:extLst>
      <p:ext uri="{BB962C8B-B14F-4D97-AF65-F5344CB8AC3E}">
        <p14:creationId xmlns:p14="http://schemas.microsoft.com/office/powerpoint/2010/main" val="1475350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2B3D097-0D92-4E89-8C72-7A55222FDBC8}" type="datetimeFigureOut">
              <a:rPr lang="tr-TR" smtClean="0"/>
              <a:t>13.09.2022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7D853AF-0F06-4A0D-8D15-F8C4FECA9F29}" type="slidenum">
              <a:rPr lang="tr-TR" smtClean="0"/>
              <a:t>‹#›</a:t>
            </a:fld>
            <a:endParaRPr lang="tr-TR"/>
          </a:p>
        </p:txBody>
      </p:sp>
    </p:spTree>
    <p:extLst>
      <p:ext uri="{BB962C8B-B14F-4D97-AF65-F5344CB8AC3E}">
        <p14:creationId xmlns:p14="http://schemas.microsoft.com/office/powerpoint/2010/main" val="3828195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2B3D097-0D92-4E89-8C72-7A55222FDBC8}" type="datetimeFigureOut">
              <a:rPr lang="tr-TR" smtClean="0"/>
              <a:t>13.09.2022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7D853AF-0F06-4A0D-8D15-F8C4FECA9F29}" type="slidenum">
              <a:rPr lang="tr-TR" smtClean="0"/>
              <a:t>‹#›</a:t>
            </a:fld>
            <a:endParaRPr lang="tr-TR"/>
          </a:p>
        </p:txBody>
      </p:sp>
    </p:spTree>
    <p:extLst>
      <p:ext uri="{BB962C8B-B14F-4D97-AF65-F5344CB8AC3E}">
        <p14:creationId xmlns:p14="http://schemas.microsoft.com/office/powerpoint/2010/main" val="2409397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B3D097-0D92-4E89-8C72-7A55222FDBC8}" type="datetimeFigureOut">
              <a:rPr lang="tr-TR" smtClean="0"/>
              <a:t>13.09.2022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7D853AF-0F06-4A0D-8D15-F8C4FECA9F29}" type="slidenum">
              <a:rPr lang="tr-TR" smtClean="0"/>
              <a:t>‹#›</a:t>
            </a:fld>
            <a:endParaRPr lang="tr-TR"/>
          </a:p>
        </p:txBody>
      </p:sp>
    </p:spTree>
    <p:extLst>
      <p:ext uri="{BB962C8B-B14F-4D97-AF65-F5344CB8AC3E}">
        <p14:creationId xmlns:p14="http://schemas.microsoft.com/office/powerpoint/2010/main" val="3816295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smtClean="0"/>
              <a:t>Asıl başlık stili için tıklatın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2B3D097-0D92-4E89-8C72-7A55222FDBC8}" type="datetimeFigureOut">
              <a:rPr lang="tr-TR" smtClean="0"/>
              <a:t>13.09.2022</a:t>
            </a:fld>
            <a:endParaRPr lang="tr-TR"/>
          </a:p>
        </p:txBody>
      </p:sp>
      <p:sp>
        <p:nvSpPr>
          <p:cNvPr id="6" name="Footer Placeholder 5"/>
          <p:cNvSpPr>
            <a:spLocks noGrp="1"/>
          </p:cNvSpPr>
          <p:nvPr>
            <p:ph type="ftr" sz="quarter" idx="11"/>
          </p:nvPr>
        </p:nvSpPr>
        <p:spPr/>
        <p:txBody>
          <a:bodyPr/>
          <a:lstStyle/>
          <a:p>
            <a:endParaRPr lang="tr-T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37D853AF-0F06-4A0D-8D15-F8C4FECA9F29}" type="slidenum">
              <a:rPr lang="tr-TR" smtClean="0"/>
              <a:t>‹#›</a:t>
            </a:fld>
            <a:endParaRPr lang="tr-TR"/>
          </a:p>
        </p:txBody>
      </p:sp>
    </p:spTree>
    <p:extLst>
      <p:ext uri="{BB962C8B-B14F-4D97-AF65-F5344CB8AC3E}">
        <p14:creationId xmlns:p14="http://schemas.microsoft.com/office/powerpoint/2010/main" val="642198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2B3D097-0D92-4E89-8C72-7A55222FDBC8}" type="datetimeFigureOut">
              <a:rPr lang="tr-TR" smtClean="0"/>
              <a:t>13.09.2022</a:t>
            </a:fld>
            <a:endParaRPr lang="tr-T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37D853AF-0F06-4A0D-8D15-F8C4FECA9F29}" type="slidenum">
              <a:rPr lang="tr-TR" smtClean="0"/>
              <a:t>‹#›</a:t>
            </a:fld>
            <a:endParaRPr lang="tr-TR"/>
          </a:p>
        </p:txBody>
      </p:sp>
    </p:spTree>
    <p:extLst>
      <p:ext uri="{BB962C8B-B14F-4D97-AF65-F5344CB8AC3E}">
        <p14:creationId xmlns:p14="http://schemas.microsoft.com/office/powerpoint/2010/main" val="2210795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2B3D097-0D92-4E89-8C72-7A55222FDBC8}" type="datetimeFigureOut">
              <a:rPr lang="tr-TR" smtClean="0"/>
              <a:t>13.09.2022</a:t>
            </a:fld>
            <a:endParaRPr lang="tr-T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tr-T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37D853AF-0F06-4A0D-8D15-F8C4FECA9F29}" type="slidenum">
              <a:rPr lang="tr-TR" smtClean="0"/>
              <a:t>‹#›</a:t>
            </a:fld>
            <a:endParaRPr lang="tr-TR"/>
          </a:p>
        </p:txBody>
      </p:sp>
    </p:spTree>
    <p:extLst>
      <p:ext uri="{BB962C8B-B14F-4D97-AF65-F5344CB8AC3E}">
        <p14:creationId xmlns:p14="http://schemas.microsoft.com/office/powerpoint/2010/main" val="20902201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Problem çözme becerileri</a:t>
            </a:r>
            <a:endParaRPr lang="tr-TR" dirty="0"/>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3737554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5-DEĞERLENDİRME</a:t>
            </a:r>
          </a:p>
        </p:txBody>
      </p:sp>
      <p:sp>
        <p:nvSpPr>
          <p:cNvPr id="3" name="İçerik Yer Tutucusu 2"/>
          <p:cNvSpPr>
            <a:spLocks noGrp="1"/>
          </p:cNvSpPr>
          <p:nvPr>
            <p:ph idx="1"/>
          </p:nvPr>
        </p:nvSpPr>
        <p:spPr/>
        <p:txBody>
          <a:bodyPr/>
          <a:lstStyle/>
          <a:p>
            <a:r>
              <a:rPr lang="tr-TR" dirty="0"/>
              <a:t>İnsanların, yeni düşüncelere direnç göstermelerinin nedenlerinden birisi değişimden sonraki yeni inanışın da artık yeni görüşlere kapalı olacağına inanmalarıdır. Bu direnci aşmak için yeni verileri çözümleyerek gerekli düzeltmeleri yapacak olan bir değerlendirme mekanizması oluşturmak ve sorun çözme sürecini bütünüyle esnek ve yeni alternatiflere açık tutmak gerekir. </a:t>
            </a:r>
          </a:p>
          <a:p>
            <a:endParaRPr lang="tr-TR" dirty="0"/>
          </a:p>
          <a:p>
            <a:endParaRPr lang="tr-TR" dirty="0"/>
          </a:p>
        </p:txBody>
      </p:sp>
      <p:pic>
        <p:nvPicPr>
          <p:cNvPr id="4" name="Resim 3"/>
          <p:cNvPicPr>
            <a:picLocks noChangeAspect="1"/>
          </p:cNvPicPr>
          <p:nvPr/>
        </p:nvPicPr>
        <p:blipFill>
          <a:blip r:embed="rId2"/>
          <a:stretch>
            <a:fillRect/>
          </a:stretch>
        </p:blipFill>
        <p:spPr>
          <a:xfrm>
            <a:off x="3193977" y="3557640"/>
            <a:ext cx="4109060" cy="2731245"/>
          </a:xfrm>
          <a:prstGeom prst="rect">
            <a:avLst/>
          </a:prstGeom>
        </p:spPr>
      </p:pic>
    </p:spTree>
    <p:extLst>
      <p:ext uri="{BB962C8B-B14F-4D97-AF65-F5344CB8AC3E}">
        <p14:creationId xmlns:p14="http://schemas.microsoft.com/office/powerpoint/2010/main" val="1480605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endParaRPr lang="tr-TR"/>
          </a:p>
        </p:txBody>
      </p:sp>
      <p:sp>
        <p:nvSpPr>
          <p:cNvPr id="3" name="İçerik Yer Tutucusu 2"/>
          <p:cNvSpPr>
            <a:spLocks noGrp="1"/>
          </p:cNvSpPr>
          <p:nvPr>
            <p:ph sz="half" idx="1"/>
          </p:nvPr>
        </p:nvSpPr>
        <p:spPr/>
        <p:txBody>
          <a:bodyPr/>
          <a:lstStyle/>
          <a:p>
            <a:r>
              <a:rPr lang="tr-TR" dirty="0"/>
              <a:t>Kısaca, problem çözme işleminde başarı problemin doğru tanımlanmasına bağlıdır. Bunun yanı sıra problematik durumla ilgili yeterli bilgi sahibi olunmalı ve çözüme yönelik seçenekler formüle edilmeli, en iyi çözüme götürecek seçenekten başlanmalıdır. Mevcut seçenekler uygulamaya konur ve değerlendirmesi yapıldıktan sonra başarılı olunmuşsa o yolda devam edilir aksi takdirde başka seçenekler uygulamaya konur.</a:t>
            </a:r>
          </a:p>
          <a:p>
            <a:endParaRPr lang="tr-TR" dirty="0"/>
          </a:p>
        </p:txBody>
      </p:sp>
      <p:pic>
        <p:nvPicPr>
          <p:cNvPr id="2" name="İçerik Yer Tutucusu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62165" y="793377"/>
            <a:ext cx="5082988" cy="5378824"/>
          </a:xfrm>
        </p:spPr>
      </p:pic>
    </p:spTree>
    <p:extLst>
      <p:ext uri="{BB962C8B-B14F-4D97-AF65-F5344CB8AC3E}">
        <p14:creationId xmlns:p14="http://schemas.microsoft.com/office/powerpoint/2010/main" val="1877474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3323063" y="434310"/>
            <a:ext cx="4505093" cy="4327261"/>
          </a:xfrm>
          <a:prstGeom prst="rect">
            <a:avLst/>
          </a:prstGeom>
        </p:spPr>
      </p:pic>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lnSpcReduction="10000"/>
          </a:bodyPr>
          <a:lstStyle/>
          <a:p>
            <a:pPr algn="ctr"/>
            <a:endParaRPr lang="tr-TR" sz="4800" dirty="0" smtClean="0">
              <a:latin typeface="Algerian" panose="04020705040A02060702" pitchFamily="82" charset="0"/>
            </a:endParaRPr>
          </a:p>
          <a:p>
            <a:pPr algn="ctr"/>
            <a:endParaRPr lang="tr-TR" sz="4800" dirty="0">
              <a:latin typeface="Algerian" panose="04020705040A02060702" pitchFamily="82" charset="0"/>
            </a:endParaRPr>
          </a:p>
          <a:p>
            <a:pPr algn="ctr"/>
            <a:endParaRPr lang="tr-TR" sz="4800" dirty="0" smtClean="0">
              <a:latin typeface="Algerian" panose="04020705040A02060702" pitchFamily="82" charset="0"/>
            </a:endParaRPr>
          </a:p>
          <a:p>
            <a:pPr algn="ctr"/>
            <a:endParaRPr lang="tr-TR" sz="3500" dirty="0" smtClean="0">
              <a:latin typeface="Arial" panose="020B0604020202020204" pitchFamily="34" charset="0"/>
              <a:cs typeface="Arial" panose="020B0604020202020204" pitchFamily="34" charset="0"/>
            </a:endParaRPr>
          </a:p>
          <a:p>
            <a:pPr algn="ctr"/>
            <a:r>
              <a:rPr lang="tr-TR" sz="3500" dirty="0" smtClean="0">
                <a:latin typeface="Arial" panose="020B0604020202020204" pitchFamily="34" charset="0"/>
                <a:cs typeface="Arial" panose="020B0604020202020204" pitchFamily="34" charset="0"/>
              </a:rPr>
              <a:t>BİTLİS İL MİLLİ EĞİTİM MÜDÜRLÜĞÜ İÇERİK HAZIRLAMA KOMİSYONU</a:t>
            </a:r>
            <a:endParaRPr lang="tr-TR" sz="3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1946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PROBLEM ÇÖZME BECERİLERİ</a:t>
            </a:r>
          </a:p>
        </p:txBody>
      </p:sp>
      <p:sp>
        <p:nvSpPr>
          <p:cNvPr id="3" name="İçerik Yer Tutucusu 2"/>
          <p:cNvSpPr>
            <a:spLocks noGrp="1"/>
          </p:cNvSpPr>
          <p:nvPr>
            <p:ph idx="1"/>
          </p:nvPr>
        </p:nvSpPr>
        <p:spPr>
          <a:xfrm>
            <a:off x="1069848" y="1739590"/>
            <a:ext cx="10058400" cy="4432610"/>
          </a:xfrm>
        </p:spPr>
        <p:txBody>
          <a:bodyPr/>
          <a:lstStyle/>
          <a:p>
            <a:r>
              <a:rPr lang="tr-TR" dirty="0" smtClean="0"/>
              <a:t>Yaşam </a:t>
            </a:r>
            <a:r>
              <a:rPr lang="tr-TR" dirty="0"/>
              <a:t>dinamiği içinde problemler hep  vardır. Kişisel bazı problemlerimiz olduğu gibi kişiler  arasında da    </a:t>
            </a:r>
            <a:r>
              <a:rPr lang="tr-TR" dirty="0" err="1"/>
              <a:t>problemleryaşayabiliriz.Anne</a:t>
            </a:r>
            <a:r>
              <a:rPr lang="tr-TR" dirty="0"/>
              <a:t> babamızla, öğretmenlerimizle, arkadaşlarımızla gibi.  Kimimize  göre  problem  olan  konular  kimimize  </a:t>
            </a:r>
            <a:r>
              <a:rPr lang="tr-TR" dirty="0" err="1"/>
              <a:t>göredeğildir</a:t>
            </a:r>
            <a:r>
              <a:rPr lang="tr-TR" dirty="0"/>
              <a:t>  ya da çevremizdeki  insanlarla  ortak  bazı  sorunlar  da  yaşayabiliriz. Önemli  olan  problemler karşısında nasıl bir çözüm yolu izlediğimizdir.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634" y="4181708"/>
            <a:ext cx="10147609" cy="2178032"/>
          </a:xfrm>
          <a:prstGeom prst="rect">
            <a:avLst/>
          </a:prstGeom>
        </p:spPr>
      </p:pic>
    </p:spTree>
    <p:extLst>
      <p:ext uri="{BB962C8B-B14F-4D97-AF65-F5344CB8AC3E}">
        <p14:creationId xmlns:p14="http://schemas.microsoft.com/office/powerpoint/2010/main" val="38388241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a:t>Problem </a:t>
            </a:r>
            <a:r>
              <a:rPr lang="tr-TR" sz="3200" dirty="0" smtClean="0"/>
              <a:t>Çözme basamakları</a:t>
            </a:r>
            <a:endParaRPr lang="tr-TR" sz="3200" dirty="0"/>
          </a:p>
        </p:txBody>
      </p:sp>
      <p:sp>
        <p:nvSpPr>
          <p:cNvPr id="7" name="Metin Yer Tutucusu 6"/>
          <p:cNvSpPr>
            <a:spLocks noGrp="1"/>
          </p:cNvSpPr>
          <p:nvPr>
            <p:ph type="body" idx="1"/>
          </p:nvPr>
        </p:nvSpPr>
        <p:spPr/>
        <p:txBody>
          <a:bodyPr/>
          <a:lstStyle/>
          <a:p>
            <a:endParaRPr lang="tr-TR"/>
          </a:p>
        </p:txBody>
      </p:sp>
      <p:sp>
        <p:nvSpPr>
          <p:cNvPr id="3" name="İçerik Yer Tutucusu 2"/>
          <p:cNvSpPr>
            <a:spLocks noGrp="1"/>
          </p:cNvSpPr>
          <p:nvPr>
            <p:ph sz="half" idx="2"/>
          </p:nvPr>
        </p:nvSpPr>
        <p:spPr/>
        <p:txBody>
          <a:bodyPr/>
          <a:lstStyle/>
          <a:p>
            <a:r>
              <a:rPr lang="tr-TR" dirty="0"/>
              <a:t>Problem Çözme </a:t>
            </a:r>
            <a:r>
              <a:rPr lang="tr-TR" dirty="0" smtClean="0"/>
              <a:t>5 </a:t>
            </a:r>
            <a:r>
              <a:rPr lang="tr-TR" dirty="0"/>
              <a:t>temel adıma sahiptir</a:t>
            </a:r>
            <a:r>
              <a:rPr lang="tr-TR" dirty="0" smtClean="0"/>
              <a:t>;</a:t>
            </a:r>
          </a:p>
          <a:p>
            <a:endParaRPr lang="tr-TR" dirty="0"/>
          </a:p>
        </p:txBody>
      </p:sp>
      <p:sp>
        <p:nvSpPr>
          <p:cNvPr id="8" name="Metin Yer Tutucusu 7"/>
          <p:cNvSpPr>
            <a:spLocks noGrp="1"/>
          </p:cNvSpPr>
          <p:nvPr>
            <p:ph type="body" sz="quarter" idx="3"/>
          </p:nvPr>
        </p:nvSpPr>
        <p:spPr/>
        <p:txBody>
          <a:bodyPr/>
          <a:lstStyle/>
          <a:p>
            <a:endParaRPr lang="tr-TR"/>
          </a:p>
        </p:txBody>
      </p:sp>
      <p:pic>
        <p:nvPicPr>
          <p:cNvPr id="10" name="İçerik Yer Tutucusu 9"/>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5821680" y="484633"/>
            <a:ext cx="5839968" cy="5971924"/>
          </a:xfrm>
        </p:spPr>
      </p:pic>
    </p:spTree>
    <p:extLst>
      <p:ext uri="{BB962C8B-B14F-4D97-AF65-F5344CB8AC3E}">
        <p14:creationId xmlns:p14="http://schemas.microsoft.com/office/powerpoint/2010/main" val="911942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1-PROBLEMİN</a:t>
            </a:r>
            <a:r>
              <a:rPr lang="tr-TR" dirty="0"/>
              <a:t/>
            </a:r>
            <a:br>
              <a:rPr lang="tr-TR" dirty="0"/>
            </a:br>
            <a:r>
              <a:rPr lang="tr-TR" dirty="0"/>
              <a:t>FARKEDİLMESİ</a:t>
            </a:r>
          </a:p>
        </p:txBody>
      </p:sp>
      <p:sp>
        <p:nvSpPr>
          <p:cNvPr id="3" name="İçerik Yer Tutucusu 2"/>
          <p:cNvSpPr>
            <a:spLocks noGrp="1"/>
          </p:cNvSpPr>
          <p:nvPr>
            <p:ph idx="1"/>
          </p:nvPr>
        </p:nvSpPr>
        <p:spPr/>
        <p:txBody>
          <a:bodyPr/>
          <a:lstStyle/>
          <a:p>
            <a:r>
              <a:rPr lang="tr-TR" dirty="0"/>
              <a:t>Sorun çözme sürecinin ilk aşaması, bir şeylerin yolunda gitmediğinin fark edilmesidir. Sorunlar tesadüfen ya da sistematik incelemeler sonucunda fark edilebilir.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250" y="3211551"/>
            <a:ext cx="6667500" cy="2810108"/>
          </a:xfrm>
          <a:prstGeom prst="rect">
            <a:avLst/>
          </a:prstGeom>
        </p:spPr>
      </p:pic>
    </p:spTree>
    <p:extLst>
      <p:ext uri="{BB962C8B-B14F-4D97-AF65-F5344CB8AC3E}">
        <p14:creationId xmlns:p14="http://schemas.microsoft.com/office/powerpoint/2010/main" val="535099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PROBLEMİN TANIMLANMASI</a:t>
            </a:r>
          </a:p>
        </p:txBody>
      </p:sp>
      <p:sp>
        <p:nvSpPr>
          <p:cNvPr id="6" name="Resim Yer Tutucusu 5"/>
          <p:cNvSpPr>
            <a:spLocks noGrp="1"/>
          </p:cNvSpPr>
          <p:nvPr>
            <p:ph type="pic" idx="1"/>
          </p:nvPr>
        </p:nvSpPr>
        <p:spPr/>
      </p:sp>
      <p:sp>
        <p:nvSpPr>
          <p:cNvPr id="3" name="İçerik Yer Tutucusu 2"/>
          <p:cNvSpPr>
            <a:spLocks noGrp="1"/>
          </p:cNvSpPr>
          <p:nvPr>
            <p:ph type="body" sz="half" idx="2"/>
          </p:nvPr>
        </p:nvSpPr>
        <p:spPr/>
        <p:txBody>
          <a:bodyPr>
            <a:normAutofit/>
          </a:bodyPr>
          <a:lstStyle/>
          <a:p>
            <a:r>
              <a:rPr lang="tr-TR" dirty="0"/>
              <a:t>Sorunu tanımlamanın en önemli kısmı olası kök nedene bakmaktır. Kendinize aşağıdaki gibi sorular sormanız gerekecek</a:t>
            </a:r>
            <a:r>
              <a:rPr lang="tr-TR" dirty="0" smtClean="0"/>
              <a:t>:</a:t>
            </a:r>
            <a:endParaRPr lang="tr-TR" dirty="0"/>
          </a:p>
          <a:p>
            <a:r>
              <a:rPr lang="tr-TR" dirty="0"/>
              <a:t>Nerede ve ne zaman oluyor?</a:t>
            </a:r>
          </a:p>
          <a:p>
            <a:r>
              <a:rPr lang="tr-TR" dirty="0"/>
              <a:t>Bu nasıl oluyor?</a:t>
            </a:r>
          </a:p>
          <a:p>
            <a:r>
              <a:rPr lang="tr-TR" dirty="0"/>
              <a:t>Kiminle oluyor?</a:t>
            </a:r>
          </a:p>
          <a:p>
            <a:r>
              <a:rPr lang="tr-TR" dirty="0"/>
              <a:t>Neden oluyor</a:t>
            </a:r>
          </a:p>
          <a:p>
            <a:endParaRPr lang="tr-TR" dirty="0" smtClean="0"/>
          </a:p>
          <a:p>
            <a:endParaRPr lang="tr-TR" dirty="0"/>
          </a:p>
          <a:p>
            <a:endParaRPr lang="tr-TR" dirty="0"/>
          </a:p>
          <a:p>
            <a:endParaRPr lang="tr-TR" dirty="0"/>
          </a:p>
          <a:p>
            <a:endParaRPr lang="tr-TR" dirty="0"/>
          </a:p>
        </p:txBody>
      </p:sp>
      <p:pic>
        <p:nvPicPr>
          <p:cNvPr id="5" name="Resim 4"/>
          <p:cNvPicPr>
            <a:picLocks noChangeAspect="1"/>
          </p:cNvPicPr>
          <p:nvPr/>
        </p:nvPicPr>
        <p:blipFill>
          <a:blip r:embed="rId2"/>
          <a:stretch>
            <a:fillRect/>
          </a:stretch>
        </p:blipFill>
        <p:spPr>
          <a:xfrm>
            <a:off x="557561" y="224419"/>
            <a:ext cx="7281746" cy="5964508"/>
          </a:xfrm>
          <a:prstGeom prst="rect">
            <a:avLst/>
          </a:prstGeom>
        </p:spPr>
      </p:pic>
    </p:spTree>
    <p:extLst>
      <p:ext uri="{BB962C8B-B14F-4D97-AF65-F5344CB8AC3E}">
        <p14:creationId xmlns:p14="http://schemas.microsoft.com/office/powerpoint/2010/main" val="3961405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SEÇENEKLERİN </a:t>
            </a:r>
            <a:r>
              <a:rPr lang="tr-TR" dirty="0" smtClean="0"/>
              <a:t>OLUŞTURULMASI</a:t>
            </a:r>
            <a:br>
              <a:rPr lang="tr-TR" dirty="0" smtClean="0"/>
            </a:br>
            <a:r>
              <a:rPr lang="tr-TR" dirty="0" smtClean="0"/>
              <a:t>(BEYİN FIRTINASININ TAM ZAMANI!)</a:t>
            </a:r>
            <a:endParaRPr lang="tr-TR" dirty="0"/>
          </a:p>
        </p:txBody>
      </p:sp>
      <p:sp>
        <p:nvSpPr>
          <p:cNvPr id="3" name="İçerik Yer Tutucusu 2"/>
          <p:cNvSpPr>
            <a:spLocks noGrp="1"/>
          </p:cNvSpPr>
          <p:nvPr>
            <p:ph sz="half" idx="1"/>
          </p:nvPr>
        </p:nvSpPr>
        <p:spPr/>
        <p:txBody>
          <a:bodyPr>
            <a:normAutofit fontScale="85000" lnSpcReduction="10000"/>
          </a:bodyPr>
          <a:lstStyle/>
          <a:p>
            <a:r>
              <a:rPr lang="tr-TR" dirty="0"/>
              <a:t>Seçenekler oluşturulurken değerlendirme yapmaktan kaçınmalıdır</a:t>
            </a:r>
          </a:p>
          <a:p>
            <a:r>
              <a:rPr lang="tr-TR" dirty="0"/>
              <a:t>Kısıtlamaksızın, özgür zihinsel aktiviteye önem vermek gerekir.</a:t>
            </a:r>
          </a:p>
          <a:p>
            <a:r>
              <a:rPr lang="tr-TR" dirty="0"/>
              <a:t>Oluşturulan düşünce sayısı fazla olmalıdır.</a:t>
            </a:r>
          </a:p>
          <a:p>
            <a:r>
              <a:rPr lang="tr-TR" dirty="0"/>
              <a:t>Önerilen seçeneklerden birleşimler oluşturmalı yada bunlar geliştirmeye çalışmalı</a:t>
            </a:r>
          </a:p>
          <a:p>
            <a:r>
              <a:rPr lang="tr-TR" dirty="0"/>
              <a:t>Belirlenen her bir seçeneğin uygulanabilirlik açısından olumlu ve olumsuz yönlerini düşünün.</a:t>
            </a:r>
          </a:p>
          <a:p>
            <a:r>
              <a:rPr lang="tr-TR" dirty="0"/>
              <a:t>Her bir seçeneğin olumlu ve olumsuz yönlerindeki duygusal ve davranışsal tepkilerinizi belirleyin</a:t>
            </a:r>
          </a:p>
        </p:txBody>
      </p:sp>
      <p:pic>
        <p:nvPicPr>
          <p:cNvPr id="8" name="İçerik Yer Tutucusu 7"/>
          <p:cNvPicPr>
            <a:picLocks noGrp="1" noChangeAspect="1"/>
          </p:cNvPicPr>
          <p:nvPr>
            <p:ph sz="half" idx="2"/>
          </p:nvPr>
        </p:nvPicPr>
        <p:blipFill>
          <a:blip r:embed="rId2"/>
          <a:stretch>
            <a:fillRect/>
          </a:stretch>
        </p:blipFill>
        <p:spPr>
          <a:xfrm>
            <a:off x="6364288" y="2194560"/>
            <a:ext cx="4754562" cy="2961359"/>
          </a:xfrm>
          <a:prstGeom prst="rect">
            <a:avLst/>
          </a:prstGeom>
        </p:spPr>
      </p:pic>
    </p:spTree>
    <p:extLst>
      <p:ext uri="{BB962C8B-B14F-4D97-AF65-F5344CB8AC3E}">
        <p14:creationId xmlns:p14="http://schemas.microsoft.com/office/powerpoint/2010/main" val="3323239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endParaRPr lang="tr-TR" dirty="0"/>
          </a:p>
        </p:txBody>
      </p:sp>
      <p:sp>
        <p:nvSpPr>
          <p:cNvPr id="5" name="Metin Yer Tutucusu 4"/>
          <p:cNvSpPr>
            <a:spLocks noGrp="1"/>
          </p:cNvSpPr>
          <p:nvPr>
            <p:ph type="body" idx="1"/>
          </p:nvPr>
        </p:nvSpPr>
        <p:spPr/>
        <p:txBody>
          <a:bodyPr/>
          <a:lstStyle/>
          <a:p>
            <a:endParaRPr lang="tr-TR"/>
          </a:p>
        </p:txBody>
      </p:sp>
      <p:sp>
        <p:nvSpPr>
          <p:cNvPr id="6" name="İçerik Yer Tutucusu 5"/>
          <p:cNvSpPr>
            <a:spLocks noGrp="1"/>
          </p:cNvSpPr>
          <p:nvPr>
            <p:ph sz="half" idx="2"/>
          </p:nvPr>
        </p:nvSpPr>
        <p:spPr>
          <a:xfrm>
            <a:off x="747131" y="2688336"/>
            <a:ext cx="4669461" cy="2452376"/>
          </a:xfrm>
        </p:spPr>
        <p:txBody>
          <a:bodyPr/>
          <a:lstStyle/>
          <a:p>
            <a:r>
              <a:rPr lang="tr-TR" dirty="0"/>
              <a:t>Grup önünde konuşamama” bir sorun ise çözüme yönelik seçenekler; uygulanabilirliği en kolaydan en zora doğru sıralanırsa</a:t>
            </a:r>
          </a:p>
          <a:p>
            <a:endParaRPr lang="tr-TR" dirty="0"/>
          </a:p>
        </p:txBody>
      </p:sp>
      <p:sp>
        <p:nvSpPr>
          <p:cNvPr id="7" name="Metin Yer Tutucusu 6"/>
          <p:cNvSpPr>
            <a:spLocks noGrp="1"/>
          </p:cNvSpPr>
          <p:nvPr>
            <p:ph type="body" sz="quarter" idx="3"/>
          </p:nvPr>
        </p:nvSpPr>
        <p:spPr/>
        <p:txBody>
          <a:bodyPr/>
          <a:lstStyle/>
          <a:p>
            <a:endParaRPr lang="tr-TR"/>
          </a:p>
        </p:txBody>
      </p:sp>
      <p:sp>
        <p:nvSpPr>
          <p:cNvPr id="8" name="İçerik Yer Tutucusu 7"/>
          <p:cNvSpPr>
            <a:spLocks noGrp="1"/>
          </p:cNvSpPr>
          <p:nvPr>
            <p:ph sz="quarter" idx="4"/>
          </p:nvPr>
        </p:nvSpPr>
        <p:spPr>
          <a:xfrm>
            <a:off x="6364224" y="2048256"/>
            <a:ext cx="4754880" cy="3986784"/>
          </a:xfrm>
        </p:spPr>
        <p:txBody>
          <a:bodyPr/>
          <a:lstStyle/>
          <a:p>
            <a:r>
              <a:rPr lang="tr-TR" dirty="0"/>
              <a:t>Arkadaş grubuna bir konuşma yapmak</a:t>
            </a:r>
          </a:p>
          <a:p>
            <a:r>
              <a:rPr lang="tr-TR" dirty="0"/>
              <a:t>Tanımadık kişilerden oluşan bir gruba konuşma yapmak</a:t>
            </a:r>
          </a:p>
          <a:p>
            <a:r>
              <a:rPr lang="tr-TR" dirty="0"/>
              <a:t>Hocalara bir konuşma yapmak</a:t>
            </a:r>
          </a:p>
          <a:p>
            <a:r>
              <a:rPr lang="tr-TR" dirty="0"/>
              <a:t>Bir sunum ödevi alarak kalabalık bir gruba konuşma yapmak</a:t>
            </a:r>
          </a:p>
          <a:p>
            <a:endParaRPr lang="tr-TR" dirty="0"/>
          </a:p>
        </p:txBody>
      </p:sp>
      <p:sp>
        <p:nvSpPr>
          <p:cNvPr id="9" name="Sağ Ok 8"/>
          <p:cNvSpPr/>
          <p:nvPr/>
        </p:nvSpPr>
        <p:spPr>
          <a:xfrm>
            <a:off x="5821680" y="2171031"/>
            <a:ext cx="542544" cy="7136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Sağ Ok 9"/>
          <p:cNvSpPr/>
          <p:nvPr/>
        </p:nvSpPr>
        <p:spPr>
          <a:xfrm>
            <a:off x="5837217" y="3688712"/>
            <a:ext cx="542544" cy="7515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75678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Olumlu ve olumsuz yönlerini düşününüz.</a:t>
            </a:r>
          </a:p>
          <a:p>
            <a:r>
              <a:rPr lang="tr-TR" dirty="0"/>
              <a:t>Her bir seçenek için duygusal ve davranışsal tepkilerinizi belirleyiniz.</a:t>
            </a:r>
          </a:p>
          <a:p>
            <a:r>
              <a:rPr lang="tr-TR" dirty="0"/>
              <a:t>Örneğin; arkadaş grubuna konuşma yapmak ile tanımadığınız gruba konuşma yapmak arasındaki duygusal ve davranışsal farklılıklar var mıdır? Varsa neler?</a:t>
            </a:r>
          </a:p>
          <a:p>
            <a:endParaRPr lang="tr-TR" dirty="0"/>
          </a:p>
        </p:txBody>
      </p:sp>
      <p:pic>
        <p:nvPicPr>
          <p:cNvPr id="4" name="Resim 3"/>
          <p:cNvPicPr>
            <a:picLocks noChangeAspect="1"/>
          </p:cNvPicPr>
          <p:nvPr/>
        </p:nvPicPr>
        <p:blipFill>
          <a:blip r:embed="rId2"/>
          <a:stretch>
            <a:fillRect/>
          </a:stretch>
        </p:blipFill>
        <p:spPr>
          <a:xfrm>
            <a:off x="2207941" y="3902927"/>
            <a:ext cx="6768791" cy="2430966"/>
          </a:xfrm>
          <a:prstGeom prst="rect">
            <a:avLst/>
          </a:prstGeom>
        </p:spPr>
      </p:pic>
    </p:spTree>
    <p:extLst>
      <p:ext uri="{BB962C8B-B14F-4D97-AF65-F5344CB8AC3E}">
        <p14:creationId xmlns:p14="http://schemas.microsoft.com/office/powerpoint/2010/main" val="696555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KARAR VERME</a:t>
            </a:r>
          </a:p>
        </p:txBody>
      </p:sp>
      <p:sp>
        <p:nvSpPr>
          <p:cNvPr id="3" name="İçerik Yer Tutucusu 2"/>
          <p:cNvSpPr>
            <a:spLocks noGrp="1"/>
          </p:cNvSpPr>
          <p:nvPr>
            <p:ph idx="1"/>
          </p:nvPr>
        </p:nvSpPr>
        <p:spPr/>
        <p:txBody>
          <a:bodyPr/>
          <a:lstStyle/>
          <a:p>
            <a:r>
              <a:rPr lang="tr-TR" dirty="0"/>
              <a:t>Eyleme yönelik bir dizi seçenek arasından bir tanesini seçmektir.</a:t>
            </a:r>
          </a:p>
          <a:p>
            <a:r>
              <a:rPr lang="tr-TR" dirty="0"/>
              <a:t>Karar verme durumunu etkileyen iki unsurdan biri fayda değeri, diğeri olası sonuçlardır.</a:t>
            </a:r>
          </a:p>
          <a:p>
            <a:r>
              <a:rPr lang="tr-TR" dirty="0"/>
              <a:t>Seçeneklerden biri veya bir kaçı üzerinde karar verilmeden önce bunların daha önce denenip- denenmediği de araştırılır.</a:t>
            </a:r>
          </a:p>
          <a:p>
            <a:r>
              <a:rPr lang="tr-TR" dirty="0"/>
              <a:t>Denenmiş ve sonuca götürmeyen seçenekler karar sürecinde dikkate alınmamalıdır.</a:t>
            </a:r>
          </a:p>
          <a:p>
            <a:endParaRPr lang="tr-TR" dirty="0"/>
          </a:p>
        </p:txBody>
      </p:sp>
    </p:spTree>
    <p:extLst>
      <p:ext uri="{BB962C8B-B14F-4D97-AF65-F5344CB8AC3E}">
        <p14:creationId xmlns:p14="http://schemas.microsoft.com/office/powerpoint/2010/main" val="41739928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Yazı Tipi">
  <a:themeElements>
    <a:clrScheme name="Wood Type Yazı Tip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Yazı Tipi">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Yazı Tipi">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TM03090434[[fn=Tahta Yazı]]</Template>
  <TotalTime>87</TotalTime>
  <Words>425</Words>
  <Application>Microsoft Office PowerPoint</Application>
  <PresentationFormat>Geniş ekran</PresentationFormat>
  <Paragraphs>44</Paragraphs>
  <Slides>12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12</vt:i4>
      </vt:variant>
    </vt:vector>
  </HeadingPairs>
  <TitlesOfParts>
    <vt:vector size="18" baseType="lpstr">
      <vt:lpstr>Algerian</vt:lpstr>
      <vt:lpstr>Arial</vt:lpstr>
      <vt:lpstr>Rockwell</vt:lpstr>
      <vt:lpstr>Rockwell Condensed</vt:lpstr>
      <vt:lpstr>Wingdings</vt:lpstr>
      <vt:lpstr>Wood Type Yazı Tipi</vt:lpstr>
      <vt:lpstr>Problem çözme becerileri</vt:lpstr>
      <vt:lpstr>PROBLEM ÇÖZME BECERİLERİ</vt:lpstr>
      <vt:lpstr>Problem Çözme basamakları</vt:lpstr>
      <vt:lpstr>1-PROBLEMİN FARKEDİLMESİ</vt:lpstr>
      <vt:lpstr>PROBLEMİN TANIMLANMASI</vt:lpstr>
      <vt:lpstr>SEÇENEKLERİN OLUŞTURULMASI (BEYİN FIRTINASININ TAM ZAMANI!)</vt:lpstr>
      <vt:lpstr>PowerPoint Sunusu</vt:lpstr>
      <vt:lpstr>PowerPoint Sunusu</vt:lpstr>
      <vt:lpstr>KARAR VERME</vt:lpstr>
      <vt:lpstr>5-DEĞERLENDİRME</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 çözme becerileri</dc:title>
  <dc:creator>Rehberlik</dc:creator>
  <cp:lastModifiedBy>Rehberlik</cp:lastModifiedBy>
  <cp:revision>11</cp:revision>
  <dcterms:created xsi:type="dcterms:W3CDTF">2022-09-13T05:55:03Z</dcterms:created>
  <dcterms:modified xsi:type="dcterms:W3CDTF">2022-09-13T08:35:42Z</dcterms:modified>
</cp:coreProperties>
</file>