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0" y="2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7545" y="1752602"/>
            <a:ext cx="3965857" cy="194668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002060"/>
                </a:solidFill>
              </a:rPr>
              <a:t>PROBLEM ÇÖZME BECERİLERİ VELİ SUNUMU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386" y="1443229"/>
            <a:ext cx="3998159" cy="386707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96656" y="1443227"/>
            <a:ext cx="3090672" cy="39883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40" y="-64104"/>
            <a:ext cx="3499485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>
                <a:solidFill>
                  <a:schemeClr val="tx1"/>
                </a:solidFill>
              </a:rPr>
              <a:t>Problem</a:t>
            </a:r>
            <a:r>
              <a:rPr spc="-185" dirty="0">
                <a:solidFill>
                  <a:schemeClr val="tx1"/>
                </a:solidFill>
              </a:rPr>
              <a:t> </a:t>
            </a:r>
            <a:r>
              <a:rPr spc="-45" dirty="0">
                <a:solidFill>
                  <a:schemeClr val="tx1"/>
                </a:solidFill>
              </a:rPr>
              <a:t>Çözme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0" y="1746251"/>
            <a:ext cx="5517515" cy="1415772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5080" indent="-229235" algn="just">
              <a:lnSpc>
                <a:spcPct val="70000"/>
              </a:lnSpc>
              <a:spcBef>
                <a:spcPts val="96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Bir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problem</a:t>
            </a:r>
            <a:r>
              <a:rPr sz="2400" spc="-5" dirty="0">
                <a:latin typeface="Calibri"/>
                <a:cs typeface="Calibri"/>
              </a:rPr>
              <a:t> ile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karşılaşıldığında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bunun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üstesinden</a:t>
            </a:r>
            <a:r>
              <a:rPr sz="2400" spc="-5" dirty="0">
                <a:latin typeface="Calibri"/>
                <a:cs typeface="Calibri"/>
              </a:rPr>
              <a:t> gelmek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için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çeşitli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alternatif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çözüm</a:t>
            </a:r>
            <a:r>
              <a:rPr sz="2400" spc="-10" dirty="0">
                <a:latin typeface="Calibri"/>
                <a:cs typeface="Calibri"/>
              </a:rPr>
              <a:t> yollarının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üretilmesi,</a:t>
            </a:r>
            <a:r>
              <a:rPr sz="2400" spc="-5" dirty="0">
                <a:latin typeface="Calibri"/>
                <a:cs typeface="Calibri"/>
              </a:rPr>
              <a:t> bu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alternatif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çözüm</a:t>
            </a:r>
            <a:r>
              <a:rPr sz="2400" spc="-10" dirty="0">
                <a:latin typeface="Calibri"/>
                <a:cs typeface="Calibri"/>
              </a:rPr>
              <a:t> yolları</a:t>
            </a:r>
            <a:r>
              <a:rPr sz="2400" spc="-5" dirty="0">
                <a:latin typeface="Calibri"/>
                <a:cs typeface="Calibri"/>
              </a:rPr>
              <a:t> içinde</a:t>
            </a:r>
            <a:r>
              <a:rPr sz="2400" dirty="0">
                <a:latin typeface="Calibri"/>
                <a:cs typeface="Calibri"/>
              </a:rPr>
              <a:t> en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etkili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olanın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seçilebilmesi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ve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seçimin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uygulanabilmesi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844" y="3026790"/>
            <a:ext cx="5288280" cy="64770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960"/>
              </a:spcBef>
              <a:tabLst>
                <a:tab pos="1109345" algn="l"/>
                <a:tab pos="3647440" algn="l"/>
              </a:tabLst>
            </a:pPr>
            <a:r>
              <a:rPr sz="2400" spc="-5" dirty="0">
                <a:latin typeface="Calibri"/>
                <a:cs typeface="Calibri"/>
              </a:rPr>
              <a:t>ola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ak	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anımla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ma</a:t>
            </a:r>
            <a:r>
              <a:rPr sz="2400" spc="-20" dirty="0">
                <a:latin typeface="Calibri"/>
                <a:cs typeface="Calibri"/>
              </a:rPr>
              <a:t>k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dı</a:t>
            </a:r>
            <a:r>
              <a:rPr sz="2400" dirty="0">
                <a:latin typeface="Calibri"/>
                <a:cs typeface="Calibri"/>
              </a:rPr>
              <a:t>r	(G</a:t>
            </a:r>
            <a:r>
              <a:rPr sz="2400" spc="-10" dirty="0">
                <a:latin typeface="Calibri"/>
                <a:cs typeface="Calibri"/>
              </a:rPr>
              <a:t>ö</a:t>
            </a:r>
            <a:r>
              <a:rPr sz="2400" dirty="0">
                <a:latin typeface="Calibri"/>
                <a:cs typeface="Calibri"/>
              </a:rPr>
              <a:t>kbü</a:t>
            </a:r>
            <a:r>
              <a:rPr sz="2400" spc="-50" dirty="0">
                <a:latin typeface="Calibri"/>
                <a:cs typeface="Calibri"/>
              </a:rPr>
              <a:t>z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ğ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,  </a:t>
            </a:r>
            <a:r>
              <a:rPr sz="2400" spc="-5" dirty="0">
                <a:latin typeface="Calibri"/>
                <a:cs typeface="Calibri"/>
              </a:rPr>
              <a:t>2008)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40" y="4049090"/>
            <a:ext cx="5516245" cy="16712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ts val="2450"/>
              </a:lnSpc>
              <a:spcBef>
                <a:spcPts val="10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Bir</a:t>
            </a:r>
            <a:r>
              <a:rPr sz="2400" spc="3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hedefi</a:t>
            </a:r>
            <a:r>
              <a:rPr sz="2400" spc="3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ele</a:t>
            </a:r>
            <a:r>
              <a:rPr sz="2400" spc="3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geçirmeye</a:t>
            </a:r>
            <a:r>
              <a:rPr sz="2400" spc="3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yönelik</a:t>
            </a:r>
            <a:r>
              <a:rPr sz="2400" spc="3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davranış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spc="-15" dirty="0">
                <a:latin typeface="Calibri"/>
                <a:cs typeface="Calibri"/>
              </a:rPr>
              <a:t>olarak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tarif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edilebilir </a:t>
            </a:r>
            <a:r>
              <a:rPr sz="2400" spc="-15" dirty="0">
                <a:latin typeface="Calibri"/>
                <a:cs typeface="Calibri"/>
              </a:rPr>
              <a:t>(Arkonaç,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2003)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50">
              <a:latin typeface="Calibri"/>
              <a:cs typeface="Calibri"/>
            </a:endParaRPr>
          </a:p>
          <a:p>
            <a:pPr marL="241300" marR="6985" indent="-229235">
              <a:lnSpc>
                <a:spcPct val="70000"/>
              </a:lnSpc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Bir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amaca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erişmekte</a:t>
            </a:r>
            <a:r>
              <a:rPr sz="2400" spc="1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karşılaşılan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güçlükleri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yenme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sürecidir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(Bingham,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1971)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7056" y="1509522"/>
            <a:ext cx="4276725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-64104"/>
            <a:ext cx="776732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>
                <a:solidFill>
                  <a:schemeClr val="tx1"/>
                </a:solidFill>
              </a:rPr>
              <a:t>Problem</a:t>
            </a:r>
            <a:r>
              <a:rPr spc="-145" dirty="0">
                <a:solidFill>
                  <a:schemeClr val="tx1"/>
                </a:solidFill>
              </a:rPr>
              <a:t> </a:t>
            </a:r>
            <a:r>
              <a:rPr spc="-45" dirty="0">
                <a:solidFill>
                  <a:schemeClr val="tx1"/>
                </a:solidFill>
              </a:rPr>
              <a:t>Çözmede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-35" dirty="0">
                <a:solidFill>
                  <a:schemeClr val="tx1"/>
                </a:solidFill>
              </a:rPr>
              <a:t>Önemli</a:t>
            </a:r>
            <a:r>
              <a:rPr spc="-95" dirty="0">
                <a:solidFill>
                  <a:schemeClr val="tx1"/>
                </a:solidFill>
              </a:rPr>
              <a:t> </a:t>
            </a:r>
            <a:r>
              <a:rPr spc="-40" dirty="0">
                <a:solidFill>
                  <a:schemeClr val="tx1"/>
                </a:solidFill>
              </a:rPr>
              <a:t>Noktalar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86959" y="1746252"/>
            <a:ext cx="6389371" cy="37215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Etkili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problem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çözme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kapsamlı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bir </a:t>
            </a:r>
            <a:r>
              <a:rPr sz="2400" spc="-35" dirty="0">
                <a:latin typeface="Calibri"/>
                <a:cs typeface="Calibri"/>
              </a:rPr>
              <a:t>süreçtir.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255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buFont typeface="Arial MT"/>
              <a:buChar char="•"/>
              <a:tabLst>
                <a:tab pos="241300" algn="l"/>
                <a:tab pos="1797050" algn="l"/>
                <a:tab pos="3844290" algn="l"/>
                <a:tab pos="5894070" algn="l"/>
              </a:tabLst>
            </a:pPr>
            <a:r>
              <a:rPr sz="2400" dirty="0">
                <a:latin typeface="Calibri"/>
                <a:cs typeface="Calibri"/>
              </a:rPr>
              <a:t>Bi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ylerin	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lemle</a:t>
            </a:r>
            <a:r>
              <a:rPr sz="2400" spc="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i	</a:t>
            </a:r>
            <a:r>
              <a:rPr sz="2400" spc="-20" dirty="0">
                <a:latin typeface="Calibri"/>
                <a:cs typeface="Calibri"/>
              </a:rPr>
              <a:t>ç</a:t>
            </a:r>
            <a:r>
              <a:rPr sz="2400" spc="-45" dirty="0">
                <a:latin typeface="Calibri"/>
                <a:cs typeface="Calibri"/>
              </a:rPr>
              <a:t>ö</a:t>
            </a:r>
            <a:r>
              <a:rPr sz="2400" spc="-50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klerine	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ir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spc="-5" dirty="0">
                <a:latin typeface="Calibri"/>
                <a:cs typeface="Calibri"/>
              </a:rPr>
              <a:t>umutlarının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olması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çok</a:t>
            </a:r>
            <a:r>
              <a:rPr sz="2400" spc="-30" dirty="0">
                <a:latin typeface="Calibri"/>
                <a:cs typeface="Calibri"/>
              </a:rPr>
              <a:t> önemlidir.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50">
              <a:latin typeface="Calibri"/>
              <a:cs typeface="Calibri"/>
            </a:endParaRPr>
          </a:p>
          <a:p>
            <a:pPr marL="241300" marR="5715" indent="-228600" algn="just">
              <a:lnSpc>
                <a:spcPct val="70000"/>
              </a:lnSpc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Problemleri </a:t>
            </a:r>
            <a:r>
              <a:rPr sz="2400" spc="-5" dirty="0">
                <a:latin typeface="Calibri"/>
                <a:cs typeface="Calibri"/>
              </a:rPr>
              <a:t>bir </a:t>
            </a:r>
            <a:r>
              <a:rPr sz="2400" spc="-15" dirty="0">
                <a:latin typeface="Calibri"/>
                <a:cs typeface="Calibri"/>
              </a:rPr>
              <a:t>fırsat, </a:t>
            </a:r>
            <a:r>
              <a:rPr sz="2400" spc="-5" dirty="0">
                <a:latin typeface="Calibri"/>
                <a:cs typeface="Calibri"/>
              </a:rPr>
              <a:t>şaşırtıcı bir </a:t>
            </a:r>
            <a:r>
              <a:rPr sz="2400" spc="-10" dirty="0">
                <a:latin typeface="Calibri"/>
                <a:cs typeface="Calibri"/>
              </a:rPr>
              <a:t>noktadan ileriye </a:t>
            </a:r>
            <a:r>
              <a:rPr sz="2400" spc="-5" dirty="0">
                <a:latin typeface="Calibri"/>
                <a:cs typeface="Calibri"/>
              </a:rPr>
              <a:t> doğru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gitmek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için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bir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vesile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olarak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düşünmek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önemlidir.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3250">
              <a:latin typeface="Calibri"/>
              <a:cs typeface="Calibri"/>
            </a:endParaRPr>
          </a:p>
          <a:p>
            <a:pPr marL="241300" marR="5715" indent="-228600" algn="just">
              <a:lnSpc>
                <a:spcPct val="70000"/>
              </a:lnSpc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Etkili problem </a:t>
            </a:r>
            <a:r>
              <a:rPr sz="2400" spc="-15" dirty="0">
                <a:latin typeface="Calibri"/>
                <a:cs typeface="Calibri"/>
              </a:rPr>
              <a:t>çözme, </a:t>
            </a:r>
            <a:r>
              <a:rPr sz="2400" spc="-10" dirty="0">
                <a:latin typeface="Calibri"/>
                <a:cs typeface="Calibri"/>
              </a:rPr>
              <a:t>güç </a:t>
            </a:r>
            <a:r>
              <a:rPr sz="2400" spc="-5" dirty="0">
                <a:latin typeface="Calibri"/>
                <a:cs typeface="Calibri"/>
              </a:rPr>
              <a:t>bir durumu </a:t>
            </a:r>
            <a:r>
              <a:rPr sz="2400" spc="-15" dirty="0">
                <a:latin typeface="Calibri"/>
                <a:cs typeface="Calibri"/>
              </a:rPr>
              <a:t>karşılamak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amacıyla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geçmiş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yaşantıları,</a:t>
            </a:r>
            <a:r>
              <a:rPr sz="2400" spc="1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izlenim</a:t>
            </a:r>
            <a:r>
              <a:rPr sz="2400" spc="1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ve</a:t>
            </a:r>
            <a:r>
              <a:rPr sz="2400" spc="1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duyguları,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15559" y="5325262"/>
            <a:ext cx="615823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6655" algn="l"/>
                <a:tab pos="2679700" algn="l"/>
                <a:tab pos="3794125" algn="l"/>
                <a:tab pos="5285740" algn="l"/>
              </a:tabLst>
            </a:pPr>
            <a:r>
              <a:rPr sz="2400" spc="-50" dirty="0">
                <a:latin typeface="Calibri"/>
                <a:cs typeface="Calibri"/>
              </a:rPr>
              <a:t>fa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dal</a:t>
            </a:r>
            <a:r>
              <a:rPr sz="2400" dirty="0">
                <a:latin typeface="Calibri"/>
                <a:cs typeface="Calibri"/>
              </a:rPr>
              <a:t>ı	</a:t>
            </a:r>
            <a:r>
              <a:rPr sz="2400" spc="-35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u</a:t>
            </a:r>
            <a:r>
              <a:rPr sz="2400" spc="5" dirty="0">
                <a:latin typeface="Calibri"/>
                <a:cs typeface="Calibri"/>
              </a:rPr>
              <a:t>v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etler	</a:t>
            </a:r>
            <a:r>
              <a:rPr sz="2400" spc="-5" dirty="0">
                <a:latin typeface="Calibri"/>
                <a:cs typeface="Calibri"/>
              </a:rPr>
              <a:t>halin</a:t>
            </a:r>
            <a:r>
              <a:rPr sz="2400" dirty="0">
                <a:latin typeface="Calibri"/>
                <a:cs typeface="Calibri"/>
              </a:rPr>
              <a:t>e	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eti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ecek	</a:t>
            </a:r>
            <a:r>
              <a:rPr sz="2400" spc="-5" dirty="0">
                <a:latin typeface="Calibri"/>
                <a:cs typeface="Calibri"/>
              </a:rPr>
              <a:t>ş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kil</a:t>
            </a: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15561" y="5580990"/>
            <a:ext cx="47059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harekete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geçirmek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kaynaştırmaktır.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55065"/>
            <a:ext cx="5580888" cy="520293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0829"/>
            <a:ext cx="969264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>
                <a:solidFill>
                  <a:schemeClr val="tx1"/>
                </a:solidFill>
              </a:rPr>
              <a:t>Problem</a:t>
            </a:r>
            <a:r>
              <a:rPr spc="-140" dirty="0">
                <a:solidFill>
                  <a:schemeClr val="tx1"/>
                </a:solidFill>
              </a:rPr>
              <a:t> </a:t>
            </a:r>
            <a:r>
              <a:rPr spc="-45" dirty="0">
                <a:solidFill>
                  <a:schemeClr val="tx1"/>
                </a:solidFill>
              </a:rPr>
              <a:t>Çözme</a:t>
            </a:r>
            <a:r>
              <a:rPr spc="-85" dirty="0">
                <a:solidFill>
                  <a:schemeClr val="tx1"/>
                </a:solidFill>
              </a:rPr>
              <a:t> </a:t>
            </a:r>
            <a:r>
              <a:rPr spc="-30" dirty="0">
                <a:solidFill>
                  <a:schemeClr val="tx1"/>
                </a:solidFill>
              </a:rPr>
              <a:t>Aşamaları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spc="-55" dirty="0">
                <a:solidFill>
                  <a:schemeClr val="tx1"/>
                </a:solidFill>
              </a:rPr>
              <a:t>(Bedoyere,</a:t>
            </a:r>
            <a:r>
              <a:rPr spc="-80" dirty="0">
                <a:solidFill>
                  <a:schemeClr val="tx1"/>
                </a:solidFill>
              </a:rPr>
              <a:t> </a:t>
            </a:r>
            <a:r>
              <a:rPr spc="-30" dirty="0">
                <a:solidFill>
                  <a:schemeClr val="tx1"/>
                </a:solidFill>
              </a:rPr>
              <a:t>1995)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983993"/>
            <a:ext cx="1954531" cy="35516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Dinleme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68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Araştırma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68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Amaç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68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Destekleme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67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İzleme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4823" y="1702062"/>
            <a:ext cx="3655324" cy="41335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-64104"/>
            <a:ext cx="1006602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>
                <a:solidFill>
                  <a:schemeClr val="tx1"/>
                </a:solidFill>
              </a:rPr>
              <a:t>Problem</a:t>
            </a:r>
            <a:r>
              <a:rPr spc="-140" dirty="0">
                <a:solidFill>
                  <a:schemeClr val="tx1"/>
                </a:solidFill>
              </a:rPr>
              <a:t> </a:t>
            </a:r>
            <a:r>
              <a:rPr spc="-45" dirty="0">
                <a:solidFill>
                  <a:schemeClr val="tx1"/>
                </a:solidFill>
              </a:rPr>
              <a:t>Çözme</a:t>
            </a:r>
            <a:r>
              <a:rPr spc="-90" dirty="0">
                <a:solidFill>
                  <a:schemeClr val="tx1"/>
                </a:solidFill>
              </a:rPr>
              <a:t> </a:t>
            </a:r>
            <a:r>
              <a:rPr spc="-30" dirty="0">
                <a:solidFill>
                  <a:schemeClr val="tx1"/>
                </a:solidFill>
              </a:rPr>
              <a:t>Aşamaları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spc="-40" dirty="0">
                <a:solidFill>
                  <a:schemeClr val="tx1"/>
                </a:solidFill>
              </a:rPr>
              <a:t>(Senemoğlu,</a:t>
            </a:r>
            <a:r>
              <a:rPr spc="-70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2005)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1" y="1983994"/>
            <a:ext cx="3789679" cy="27744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Problemi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anlama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68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Çözüm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için</a:t>
            </a:r>
            <a:r>
              <a:rPr sz="2800" spc="-10" dirty="0">
                <a:latin typeface="Calibri"/>
                <a:cs typeface="Calibri"/>
              </a:rPr>
              <a:t> plan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yapma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68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Planı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uygulama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68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Sonuçları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değerlendirme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6115" y="1424453"/>
            <a:ext cx="3581347" cy="40502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-64104"/>
            <a:ext cx="1004316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>
                <a:solidFill>
                  <a:schemeClr val="tx1"/>
                </a:solidFill>
              </a:rPr>
              <a:t>Problem</a:t>
            </a:r>
            <a:r>
              <a:rPr spc="-150" dirty="0">
                <a:solidFill>
                  <a:schemeClr val="tx1"/>
                </a:solidFill>
              </a:rPr>
              <a:t> </a:t>
            </a:r>
            <a:r>
              <a:rPr spc="-45" dirty="0">
                <a:solidFill>
                  <a:schemeClr val="tx1"/>
                </a:solidFill>
              </a:rPr>
              <a:t>Çözme</a:t>
            </a:r>
            <a:r>
              <a:rPr spc="-95" dirty="0">
                <a:solidFill>
                  <a:schemeClr val="tx1"/>
                </a:solidFill>
              </a:rPr>
              <a:t> </a:t>
            </a:r>
            <a:r>
              <a:rPr spc="-30" dirty="0">
                <a:solidFill>
                  <a:schemeClr val="tx1"/>
                </a:solidFill>
              </a:rPr>
              <a:t>Aşamaları</a:t>
            </a:r>
            <a:r>
              <a:rPr spc="-80" dirty="0">
                <a:solidFill>
                  <a:schemeClr val="tx1"/>
                </a:solidFill>
              </a:rPr>
              <a:t> </a:t>
            </a:r>
            <a:r>
              <a:rPr spc="-50" dirty="0">
                <a:solidFill>
                  <a:schemeClr val="tx1"/>
                </a:solidFill>
              </a:rPr>
              <a:t>(Mountrose,</a:t>
            </a:r>
            <a:r>
              <a:rPr spc="-90" dirty="0">
                <a:solidFill>
                  <a:schemeClr val="tx1"/>
                </a:solidFill>
              </a:rPr>
              <a:t> </a:t>
            </a:r>
            <a:r>
              <a:rPr spc="-30" dirty="0">
                <a:solidFill>
                  <a:schemeClr val="tx1"/>
                </a:solidFill>
              </a:rPr>
              <a:t>2000)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0" y="1983993"/>
            <a:ext cx="4474845" cy="35516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Problemi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tanımlama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68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Duyguları </a:t>
            </a:r>
            <a:r>
              <a:rPr sz="2800" spc="-20" dirty="0">
                <a:latin typeface="Calibri"/>
                <a:cs typeface="Calibri"/>
              </a:rPr>
              <a:t>ifade</a:t>
            </a:r>
            <a:r>
              <a:rPr sz="2800" spc="-5" dirty="0">
                <a:latin typeface="Calibri"/>
                <a:cs typeface="Calibri"/>
              </a:rPr>
              <a:t> etme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68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Olumsuz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inancı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bulma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68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Olumlu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inancı </a:t>
            </a:r>
            <a:r>
              <a:rPr sz="2800" spc="-10" dirty="0">
                <a:latin typeface="Calibri"/>
                <a:cs typeface="Calibri"/>
              </a:rPr>
              <a:t>bulma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67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Geleceği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zihinde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canlandırma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7853" y="1410378"/>
            <a:ext cx="3472559" cy="39259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-64104"/>
            <a:ext cx="955294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>
                <a:solidFill>
                  <a:schemeClr val="tx1"/>
                </a:solidFill>
              </a:rPr>
              <a:t>Problem</a:t>
            </a:r>
            <a:r>
              <a:rPr spc="-145" dirty="0">
                <a:solidFill>
                  <a:schemeClr val="tx1"/>
                </a:solidFill>
              </a:rPr>
              <a:t> </a:t>
            </a:r>
            <a:r>
              <a:rPr spc="-45" dirty="0">
                <a:solidFill>
                  <a:schemeClr val="tx1"/>
                </a:solidFill>
              </a:rPr>
              <a:t>Çözme</a:t>
            </a:r>
            <a:r>
              <a:rPr spc="-90" dirty="0">
                <a:solidFill>
                  <a:schemeClr val="tx1"/>
                </a:solidFill>
              </a:rPr>
              <a:t> </a:t>
            </a:r>
            <a:r>
              <a:rPr spc="-30" dirty="0">
                <a:solidFill>
                  <a:schemeClr val="tx1"/>
                </a:solidFill>
              </a:rPr>
              <a:t>Aşamaları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spc="-40" dirty="0">
                <a:solidFill>
                  <a:schemeClr val="tx1"/>
                </a:solidFill>
              </a:rPr>
              <a:t>(Öğülmüş,</a:t>
            </a:r>
            <a:r>
              <a:rPr spc="-70" dirty="0">
                <a:solidFill>
                  <a:schemeClr val="tx1"/>
                </a:solidFill>
              </a:rPr>
              <a:t> </a:t>
            </a:r>
            <a:r>
              <a:rPr spc="-35" dirty="0">
                <a:solidFill>
                  <a:schemeClr val="tx1"/>
                </a:solidFill>
              </a:rPr>
              <a:t>2006)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1" y="1951991"/>
            <a:ext cx="4248785" cy="40979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Problemin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fark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edilmesi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34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Problemin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tanımlanması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35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Alternatiflerin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üretilmesi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34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Çözümlerin</a:t>
            </a:r>
            <a:r>
              <a:rPr sz="2800" spc="-5" dirty="0">
                <a:latin typeface="Calibri"/>
                <a:cs typeface="Calibri"/>
              </a:rPr>
              <a:t> Seçilmesi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34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Uygulama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35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Değerlendirme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düzeltme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1301" y="1701541"/>
            <a:ext cx="3495767" cy="39532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41" y="-64104"/>
            <a:ext cx="6089015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chemeClr val="tx1"/>
                </a:solidFill>
              </a:rPr>
              <a:t>Aşamaların</a:t>
            </a:r>
            <a:r>
              <a:rPr spc="-135" dirty="0">
                <a:solidFill>
                  <a:schemeClr val="tx1"/>
                </a:solidFill>
              </a:rPr>
              <a:t> </a:t>
            </a:r>
            <a:r>
              <a:rPr spc="-40" dirty="0">
                <a:solidFill>
                  <a:schemeClr val="tx1"/>
                </a:solidFill>
              </a:rPr>
              <a:t>Ortak</a:t>
            </a:r>
            <a:r>
              <a:rPr spc="-95" dirty="0">
                <a:solidFill>
                  <a:schemeClr val="tx1"/>
                </a:solidFill>
              </a:rPr>
              <a:t> </a:t>
            </a:r>
            <a:r>
              <a:rPr spc="-40" dirty="0">
                <a:solidFill>
                  <a:schemeClr val="tx1"/>
                </a:solidFill>
              </a:rPr>
              <a:t>Özellikleri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4"/>
            <a:ext cx="7354571" cy="83099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  <a:tab pos="1788160" algn="l"/>
                <a:tab pos="3048635" algn="l"/>
                <a:tab pos="4771390" algn="l"/>
                <a:tab pos="6059170" algn="l"/>
              </a:tabLst>
            </a:pP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em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ç</a:t>
            </a:r>
            <a:r>
              <a:rPr sz="2800" spc="-40" dirty="0">
                <a:latin typeface="Calibri"/>
                <a:cs typeface="Calibri"/>
              </a:rPr>
              <a:t>ö</a:t>
            </a:r>
            <a:r>
              <a:rPr sz="2800" spc="-10" dirty="0">
                <a:latin typeface="Calibri"/>
                <a:cs typeface="Calibri"/>
              </a:rPr>
              <a:t>zm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iş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em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nd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başarı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5" dirty="0">
                <a:latin typeface="Calibri"/>
                <a:cs typeface="Calibri"/>
              </a:rPr>
              <a:t>ö</a:t>
            </a:r>
            <a:r>
              <a:rPr sz="2800" spc="-10" dirty="0">
                <a:latin typeface="Calibri"/>
                <a:cs typeface="Calibri"/>
              </a:rPr>
              <a:t>ncel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kle  </a:t>
            </a:r>
            <a:r>
              <a:rPr sz="2800" spc="-10" dirty="0">
                <a:latin typeface="Calibri"/>
                <a:cs typeface="Calibri"/>
              </a:rPr>
              <a:t>tanımlanmasına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bağlıdır.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77834" y="1793494"/>
            <a:ext cx="151320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96221" y="1793494"/>
            <a:ext cx="87756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doğ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41" y="3200527"/>
            <a:ext cx="10254615" cy="24872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Bunun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yanı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sıra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problemli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durumla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ilgili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yeterli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bilgi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sahibi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olunmalıdır.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Çeşitli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davranış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tarzları </a:t>
            </a:r>
            <a:r>
              <a:rPr sz="2800" spc="-25" dirty="0">
                <a:latin typeface="Calibri"/>
                <a:cs typeface="Calibri"/>
              </a:rPr>
              <a:t>belirlenmelidir.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Uygun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olan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yöntem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seçilmelidir.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4653" y="4002023"/>
            <a:ext cx="2494788" cy="24947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0829"/>
            <a:ext cx="5990591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>
                <a:solidFill>
                  <a:schemeClr val="tx1"/>
                </a:solidFill>
              </a:rPr>
              <a:t>Problem</a:t>
            </a:r>
            <a:r>
              <a:rPr spc="-160" dirty="0">
                <a:solidFill>
                  <a:schemeClr val="tx1"/>
                </a:solidFill>
              </a:rPr>
              <a:t> </a:t>
            </a:r>
            <a:r>
              <a:rPr spc="-45" dirty="0">
                <a:solidFill>
                  <a:schemeClr val="tx1"/>
                </a:solidFill>
              </a:rPr>
              <a:t>Çözme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-70" dirty="0">
                <a:solidFill>
                  <a:schemeClr val="tx1"/>
                </a:solidFill>
              </a:rPr>
              <a:t>Yöntemleri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12419" y="1991867"/>
            <a:ext cx="2734472" cy="34914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40" y="1802639"/>
            <a:ext cx="6320155" cy="362368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6350" indent="-229235" algn="just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b="1" spc="-15" dirty="0">
                <a:latin typeface="Calibri"/>
                <a:cs typeface="Calibri"/>
              </a:rPr>
              <a:t>Iraksak </a:t>
            </a:r>
            <a:r>
              <a:rPr sz="2400" b="1" spc="-5" dirty="0">
                <a:latin typeface="Calibri"/>
                <a:cs typeface="Calibri"/>
              </a:rPr>
              <a:t>Düşünme: </a:t>
            </a:r>
            <a:r>
              <a:rPr sz="2400" spc="-10" dirty="0">
                <a:latin typeface="Calibri"/>
                <a:cs typeface="Calibri"/>
              </a:rPr>
              <a:t>Problemi </a:t>
            </a:r>
            <a:r>
              <a:rPr sz="2400" spc="-20" dirty="0">
                <a:latin typeface="Calibri"/>
                <a:cs typeface="Calibri"/>
              </a:rPr>
              <a:t>çözmeye </a:t>
            </a:r>
            <a:r>
              <a:rPr sz="2400" spc="-5" dirty="0">
                <a:latin typeface="Calibri"/>
                <a:cs typeface="Calibri"/>
              </a:rPr>
              <a:t>çalışmadan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önce, onun </a:t>
            </a:r>
            <a:r>
              <a:rPr sz="2400" spc="-10" dirty="0">
                <a:latin typeface="Calibri"/>
                <a:cs typeface="Calibri"/>
              </a:rPr>
              <a:t>üzerine </a:t>
            </a:r>
            <a:r>
              <a:rPr sz="2400" spc="-5" dirty="0">
                <a:latin typeface="Calibri"/>
                <a:cs typeface="Calibri"/>
              </a:rPr>
              <a:t>mümkün </a:t>
            </a:r>
            <a:r>
              <a:rPr sz="2400" spc="-10" dirty="0">
                <a:latin typeface="Calibri"/>
                <a:cs typeface="Calibri"/>
              </a:rPr>
              <a:t>olduğunca çok </a:t>
            </a:r>
            <a:r>
              <a:rPr sz="2400" spc="-30" dirty="0">
                <a:latin typeface="Calibri"/>
                <a:cs typeface="Calibri"/>
              </a:rPr>
              <a:t>ve 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çeşitli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açılardan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düşünmek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gerekir.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1300" marR="5080" indent="-229235" algn="just">
              <a:lnSpc>
                <a:spcPct val="90000"/>
              </a:lnSpc>
              <a:spcBef>
                <a:spcPts val="163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b="1" spc="-15" dirty="0">
                <a:latin typeface="Calibri"/>
                <a:cs typeface="Calibri"/>
              </a:rPr>
              <a:t>Yakınsamalı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Düşünme: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Bazen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problemin</a:t>
            </a:r>
            <a:r>
              <a:rPr sz="2400" spc="-5" dirty="0">
                <a:latin typeface="Calibri"/>
                <a:cs typeface="Calibri"/>
              </a:rPr>
              <a:t> bir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parçasını çözmekle </a:t>
            </a:r>
            <a:r>
              <a:rPr sz="2400" spc="-5" dirty="0">
                <a:latin typeface="Calibri"/>
                <a:cs typeface="Calibri"/>
              </a:rPr>
              <a:t>tümünü </a:t>
            </a:r>
            <a:r>
              <a:rPr sz="2400" spc="-10" dirty="0">
                <a:latin typeface="Calibri"/>
                <a:cs typeface="Calibri"/>
              </a:rPr>
              <a:t>çözebilecek duruma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gelinir.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Önce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problem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küçük </a:t>
            </a:r>
            <a:r>
              <a:rPr sz="2400" spc="-15" dirty="0">
                <a:latin typeface="Calibri"/>
                <a:cs typeface="Calibri"/>
              </a:rPr>
              <a:t>parçalara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bölünür. 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Sonra </a:t>
            </a:r>
            <a:r>
              <a:rPr sz="2400" spc="-5" dirty="0">
                <a:latin typeface="Calibri"/>
                <a:cs typeface="Calibri"/>
              </a:rPr>
              <a:t>her </a:t>
            </a:r>
            <a:r>
              <a:rPr sz="2400" spc="-15" dirty="0">
                <a:latin typeface="Calibri"/>
                <a:cs typeface="Calibri"/>
              </a:rPr>
              <a:t>parça </a:t>
            </a:r>
            <a:r>
              <a:rPr sz="2400" spc="-5" dirty="0">
                <a:latin typeface="Calibri"/>
                <a:cs typeface="Calibri"/>
              </a:rPr>
              <a:t>incelenerek, </a:t>
            </a:r>
            <a:r>
              <a:rPr sz="2400" dirty="0">
                <a:latin typeface="Calibri"/>
                <a:cs typeface="Calibri"/>
              </a:rPr>
              <a:t>en </a:t>
            </a:r>
            <a:r>
              <a:rPr sz="2400" spc="-15" dirty="0">
                <a:latin typeface="Calibri"/>
                <a:cs typeface="Calibri"/>
              </a:rPr>
              <a:t>çok </a:t>
            </a:r>
            <a:r>
              <a:rPr sz="2400" spc="-5" dirty="0">
                <a:latin typeface="Calibri"/>
                <a:cs typeface="Calibri"/>
              </a:rPr>
              <a:t>hangisinin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üzerinde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çalışmaya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değecek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kadar</a:t>
            </a:r>
            <a:r>
              <a:rPr sz="2400" spc="-10" dirty="0">
                <a:latin typeface="Calibri"/>
                <a:cs typeface="Calibri"/>
              </a:rPr>
              <a:t> önemli </a:t>
            </a:r>
            <a:r>
              <a:rPr sz="2400" spc="-5" dirty="0">
                <a:latin typeface="Calibri"/>
                <a:cs typeface="Calibri"/>
              </a:rPr>
              <a:t> olduğuna </a:t>
            </a:r>
            <a:r>
              <a:rPr sz="2400" spc="-20" dirty="0">
                <a:latin typeface="Calibri"/>
                <a:cs typeface="Calibri"/>
              </a:rPr>
              <a:t>karar </a:t>
            </a:r>
            <a:r>
              <a:rPr sz="2400" spc="-5" dirty="0">
                <a:latin typeface="Calibri"/>
                <a:cs typeface="Calibri"/>
              </a:rPr>
              <a:t>verilir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(Weis, </a:t>
            </a:r>
            <a:r>
              <a:rPr sz="2400" spc="-5" dirty="0">
                <a:latin typeface="Calibri"/>
                <a:cs typeface="Calibri"/>
              </a:rPr>
              <a:t>1993).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-64104"/>
            <a:ext cx="5990591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>
                <a:solidFill>
                  <a:schemeClr val="tx1"/>
                </a:solidFill>
              </a:rPr>
              <a:t>Problem</a:t>
            </a:r>
            <a:r>
              <a:rPr spc="-160" dirty="0">
                <a:solidFill>
                  <a:schemeClr val="tx1"/>
                </a:solidFill>
              </a:rPr>
              <a:t> </a:t>
            </a:r>
            <a:r>
              <a:rPr spc="-45" dirty="0">
                <a:solidFill>
                  <a:schemeClr val="tx1"/>
                </a:solidFill>
              </a:rPr>
              <a:t>Çözme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-70" dirty="0">
                <a:solidFill>
                  <a:schemeClr val="tx1"/>
                </a:solidFill>
              </a:rPr>
              <a:t>Yöntemleri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56177" y="1808734"/>
            <a:ext cx="6321425" cy="1874358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241300" marR="5080" indent="-228600" algn="just">
              <a:lnSpc>
                <a:spcPct val="90000"/>
              </a:lnSpc>
              <a:spcBef>
                <a:spcPts val="359"/>
              </a:spcBef>
              <a:buFont typeface="Arial MT"/>
              <a:buChar char="•"/>
              <a:tabLst>
                <a:tab pos="241300" algn="l"/>
              </a:tabLst>
            </a:pPr>
            <a:r>
              <a:rPr sz="2200" b="1" spc="-10" dirty="0">
                <a:latin typeface="Calibri"/>
                <a:cs typeface="Calibri"/>
              </a:rPr>
              <a:t>Beyin</a:t>
            </a:r>
            <a:r>
              <a:rPr sz="2200" b="1" spc="-5" dirty="0">
                <a:latin typeface="Calibri"/>
                <a:cs typeface="Calibri"/>
              </a:rPr>
              <a:t> Fırtınası: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Problemle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uzaktan</a:t>
            </a:r>
            <a:r>
              <a:rPr sz="2200" spc="-10" dirty="0">
                <a:latin typeface="Calibri"/>
                <a:cs typeface="Calibri"/>
              </a:rPr>
              <a:t> yakından</a:t>
            </a:r>
            <a:r>
              <a:rPr sz="2200" spc="-5" dirty="0">
                <a:latin typeface="Calibri"/>
                <a:cs typeface="Calibri"/>
              </a:rPr>
              <a:t> ilgili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bütün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fikirlerin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ortaya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atılması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gerekir.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Bunun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için,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probleme </a:t>
            </a:r>
            <a:r>
              <a:rPr sz="2200" dirty="0">
                <a:latin typeface="Calibri"/>
                <a:cs typeface="Calibri"/>
              </a:rPr>
              <a:t>neyin </a:t>
            </a:r>
            <a:r>
              <a:rPr sz="2200" spc="-5" dirty="0">
                <a:latin typeface="Calibri"/>
                <a:cs typeface="Calibri"/>
              </a:rPr>
              <a:t>neden olduğu </a:t>
            </a:r>
            <a:r>
              <a:rPr sz="2200" spc="-15" dirty="0">
                <a:latin typeface="Calibri"/>
                <a:cs typeface="Calibri"/>
              </a:rPr>
              <a:t>konusunda </a:t>
            </a:r>
            <a:r>
              <a:rPr sz="2200" spc="-5" dirty="0">
                <a:latin typeface="Calibri"/>
                <a:cs typeface="Calibri"/>
              </a:rPr>
              <a:t>akla </a:t>
            </a:r>
            <a:r>
              <a:rPr sz="2200" spc="-10" dirty="0">
                <a:latin typeface="Calibri"/>
                <a:cs typeface="Calibri"/>
              </a:rPr>
              <a:t>gelen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bütün </a:t>
            </a:r>
            <a:r>
              <a:rPr sz="2200" spc="-30" dirty="0">
                <a:latin typeface="Calibri"/>
                <a:cs typeface="Calibri"/>
              </a:rPr>
              <a:t>fikirler, </a:t>
            </a:r>
            <a:r>
              <a:rPr sz="2200" spc="-10" dirty="0">
                <a:latin typeface="Calibri"/>
                <a:cs typeface="Calibri"/>
              </a:rPr>
              <a:t>hiçbir </a:t>
            </a:r>
            <a:r>
              <a:rPr sz="2200" spc="-5" dirty="0">
                <a:latin typeface="Calibri"/>
                <a:cs typeface="Calibri"/>
              </a:rPr>
              <a:t>eleştiride </a:t>
            </a:r>
            <a:r>
              <a:rPr sz="2200" spc="-10" dirty="0">
                <a:latin typeface="Calibri"/>
                <a:cs typeface="Calibri"/>
              </a:rPr>
              <a:t>ve yargıda bulunmadan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yazılır. </a:t>
            </a:r>
            <a:r>
              <a:rPr sz="2200" spc="-5" dirty="0">
                <a:latin typeface="Calibri"/>
                <a:cs typeface="Calibri"/>
              </a:rPr>
              <a:t>Bütün olasılıklar </a:t>
            </a:r>
            <a:r>
              <a:rPr sz="2200" spc="-15" dirty="0">
                <a:latin typeface="Calibri"/>
                <a:cs typeface="Calibri"/>
              </a:rPr>
              <a:t>tüketildikten </a:t>
            </a:r>
            <a:r>
              <a:rPr sz="2200" spc="-10" dirty="0">
                <a:latin typeface="Calibri"/>
                <a:cs typeface="Calibri"/>
              </a:rPr>
              <a:t>sonra yazılanlar </a:t>
            </a:r>
            <a:r>
              <a:rPr sz="2200" spc="-5" dirty="0">
                <a:latin typeface="Calibri"/>
                <a:cs typeface="Calibri"/>
              </a:rPr>
              <a:t> incelenmelidir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(Weis,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1993).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3375" y="4111575"/>
            <a:ext cx="2607311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3530" indent="-29146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04165" algn="l"/>
                <a:tab pos="1120775" algn="l"/>
              </a:tabLst>
            </a:pPr>
            <a:r>
              <a:rPr sz="2200" spc="-5" dirty="0">
                <a:latin typeface="Calibri"/>
                <a:cs typeface="Calibri"/>
              </a:rPr>
              <a:t>B</a:t>
            </a:r>
            <a:r>
              <a:rPr sz="2200" spc="-20" dirty="0">
                <a:latin typeface="Calibri"/>
                <a:cs typeface="Calibri"/>
              </a:rPr>
              <a:t>e</a:t>
            </a:r>
            <a:r>
              <a:rPr sz="2200" spc="-5" dirty="0">
                <a:latin typeface="Calibri"/>
                <a:cs typeface="Calibri"/>
              </a:rPr>
              <a:t>yin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fırtı</a:t>
            </a:r>
            <a:r>
              <a:rPr sz="2200" spc="-15" dirty="0">
                <a:latin typeface="Calibri"/>
                <a:cs typeface="Calibri"/>
              </a:rPr>
              <a:t>n</a:t>
            </a:r>
            <a:r>
              <a:rPr sz="2200" spc="-5" dirty="0">
                <a:latin typeface="Calibri"/>
                <a:cs typeface="Calibri"/>
              </a:rPr>
              <a:t>asın</a:t>
            </a:r>
            <a:r>
              <a:rPr sz="2200" spc="-25" dirty="0">
                <a:latin typeface="Calibri"/>
                <a:cs typeface="Calibri"/>
              </a:rPr>
              <a:t>d</a:t>
            </a:r>
            <a:r>
              <a:rPr sz="2200" spc="-5" dirty="0">
                <a:latin typeface="Calibri"/>
                <a:cs typeface="Calibri"/>
              </a:rPr>
              <a:t>aki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04102" y="4413885"/>
            <a:ext cx="1030605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5" dirty="0">
                <a:latin typeface="Calibri"/>
                <a:cs typeface="Calibri"/>
              </a:rPr>
              <a:t>çözerken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49592" y="4111575"/>
            <a:ext cx="3126105" cy="653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625">
              <a:lnSpc>
                <a:spcPts val="2510"/>
              </a:lnSpc>
              <a:spcBef>
                <a:spcPts val="95"/>
              </a:spcBef>
              <a:tabLst>
                <a:tab pos="1022985" algn="l"/>
                <a:tab pos="1896110" algn="l"/>
                <a:tab pos="2806065" algn="l"/>
              </a:tabLst>
            </a:pPr>
            <a:r>
              <a:rPr sz="2200" spc="-5" dirty="0">
                <a:latin typeface="Calibri"/>
                <a:cs typeface="Calibri"/>
              </a:rPr>
              <a:t>m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35" dirty="0">
                <a:latin typeface="Calibri"/>
                <a:cs typeface="Calibri"/>
              </a:rPr>
              <a:t>n</a:t>
            </a:r>
            <a:r>
              <a:rPr sz="2200" spc="-5" dirty="0">
                <a:latin typeface="Calibri"/>
                <a:cs typeface="Calibri"/>
              </a:rPr>
              <a:t>tık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kısa</a:t>
            </a:r>
            <a:r>
              <a:rPr sz="2200" spc="-35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şudur</a:t>
            </a:r>
            <a:r>
              <a:rPr sz="2200" spc="-5" dirty="0">
                <a:latin typeface="Calibri"/>
                <a:cs typeface="Calibri"/>
              </a:rPr>
              <a:t>;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bir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</a:pPr>
            <a:r>
              <a:rPr sz="2200" spc="-15" dirty="0">
                <a:latin typeface="Calibri"/>
                <a:cs typeface="Calibri"/>
              </a:rPr>
              <a:t>erken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30462" y="4413885"/>
            <a:ext cx="2244725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9435" algn="l"/>
              </a:tabLst>
            </a:pPr>
            <a:r>
              <a:rPr sz="2200" spc="-5" dirty="0">
                <a:latin typeface="Calibri"/>
                <a:cs typeface="Calibri"/>
              </a:rPr>
              <a:t>bir	değerlendirme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96125" y="4715637"/>
            <a:ext cx="4179571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05610" algn="l"/>
                <a:tab pos="2362835" algn="l"/>
                <a:tab pos="3069590" algn="l"/>
              </a:tabLst>
            </a:pPr>
            <a:r>
              <a:rPr sz="2200" spc="-5" dirty="0">
                <a:latin typeface="Calibri"/>
                <a:cs typeface="Calibri"/>
              </a:rPr>
              <a:t>olab</a:t>
            </a:r>
            <a:r>
              <a:rPr sz="2200" spc="-15" dirty="0">
                <a:latin typeface="Calibri"/>
                <a:cs typeface="Calibri"/>
              </a:rPr>
              <a:t>i</a:t>
            </a:r>
            <a:r>
              <a:rPr sz="2200" spc="-5" dirty="0">
                <a:latin typeface="Calibri"/>
                <a:cs typeface="Calibri"/>
              </a:rPr>
              <a:t>ldiği</a:t>
            </a:r>
            <a:r>
              <a:rPr sz="2200" spc="-15" dirty="0">
                <a:latin typeface="Calibri"/>
                <a:cs typeface="Calibri"/>
              </a:rPr>
              <a:t>n</a:t>
            </a:r>
            <a:r>
              <a:rPr sz="2200" spc="-5" dirty="0">
                <a:latin typeface="Calibri"/>
                <a:cs typeface="Calibri"/>
              </a:rPr>
              <a:t>ce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35" dirty="0">
                <a:latin typeface="Calibri"/>
                <a:cs typeface="Calibri"/>
              </a:rPr>
              <a:t>ç</a:t>
            </a:r>
            <a:r>
              <a:rPr sz="2200" spc="-5" dirty="0">
                <a:latin typeface="Calibri"/>
                <a:cs typeface="Calibri"/>
              </a:rPr>
              <a:t>ok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fiki</a:t>
            </a:r>
            <a:r>
              <a:rPr sz="2200" spc="-5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ü</a:t>
            </a:r>
            <a:r>
              <a:rPr sz="2200" spc="-2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5" dirty="0">
                <a:latin typeface="Calibri"/>
                <a:cs typeface="Calibri"/>
              </a:rPr>
              <a:t>t</a:t>
            </a:r>
            <a:r>
              <a:rPr sz="2200" dirty="0">
                <a:latin typeface="Calibri"/>
                <a:cs typeface="Calibri"/>
              </a:rPr>
              <a:t>m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25" dirty="0">
                <a:latin typeface="Calibri"/>
                <a:cs typeface="Calibri"/>
              </a:rPr>
              <a:t>y</a:t>
            </a:r>
            <a:r>
              <a:rPr sz="2200" spc="-5" dirty="0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42229" y="4413885"/>
            <a:ext cx="1211580" cy="973343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spc="-15" dirty="0">
                <a:latin typeface="Calibri"/>
                <a:cs typeface="Calibri"/>
              </a:rPr>
              <a:t>problemi 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y</a:t>
            </a:r>
            <a:r>
              <a:rPr sz="2200" spc="-5" dirty="0">
                <a:latin typeface="Calibri"/>
                <a:cs typeface="Calibri"/>
              </a:rPr>
              <a:t>apmad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5" dirty="0">
                <a:latin typeface="Calibri"/>
                <a:cs typeface="Calibri"/>
              </a:rPr>
              <a:t>n  çalışmak,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23914" y="5017390"/>
            <a:ext cx="2441575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93775" algn="l"/>
              </a:tabLst>
            </a:pPr>
            <a:r>
              <a:rPr sz="2200" spc="-10" dirty="0">
                <a:latin typeface="Calibri"/>
                <a:cs typeface="Calibri"/>
              </a:rPr>
              <a:t>fi</a:t>
            </a:r>
            <a:r>
              <a:rPr sz="2200" dirty="0">
                <a:latin typeface="Calibri"/>
                <a:cs typeface="Calibri"/>
              </a:rPr>
              <a:t>k</a:t>
            </a:r>
            <a:r>
              <a:rPr sz="2200" spc="-5" dirty="0">
                <a:latin typeface="Calibri"/>
                <a:cs typeface="Calibri"/>
              </a:rPr>
              <a:t>irler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dirty="0">
                <a:latin typeface="Calibri"/>
                <a:cs typeface="Calibri"/>
              </a:rPr>
              <a:t>o</a:t>
            </a:r>
            <a:r>
              <a:rPr sz="2200" spc="-10" dirty="0">
                <a:latin typeface="Calibri"/>
                <a:cs typeface="Calibri"/>
              </a:rPr>
              <a:t>pl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ndı</a:t>
            </a:r>
            <a:r>
              <a:rPr sz="2200" spc="-20" dirty="0">
                <a:latin typeface="Calibri"/>
                <a:cs typeface="Calibri"/>
              </a:rPr>
              <a:t>k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an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82149" y="5017390"/>
            <a:ext cx="654051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dirty="0">
                <a:latin typeface="Calibri"/>
                <a:cs typeface="Calibri"/>
              </a:rPr>
              <a:t>o</a:t>
            </a:r>
            <a:r>
              <a:rPr sz="2200" spc="-10" dirty="0">
                <a:latin typeface="Calibri"/>
                <a:cs typeface="Calibri"/>
              </a:rPr>
              <a:t>n</a:t>
            </a:r>
            <a:r>
              <a:rPr sz="2200" spc="-5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42230" y="5319167"/>
            <a:ext cx="2106295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57910" algn="l"/>
              </a:tabLst>
            </a:pPr>
            <a:r>
              <a:rPr sz="2200" spc="-20" dirty="0">
                <a:latin typeface="Calibri"/>
                <a:cs typeface="Calibri"/>
              </a:rPr>
              <a:t>gözden	</a:t>
            </a:r>
            <a:r>
              <a:rPr sz="2200" spc="-10" dirty="0">
                <a:latin typeface="Calibri"/>
                <a:cs typeface="Calibri"/>
              </a:rPr>
              <a:t>geçirmek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57566" y="5017390"/>
            <a:ext cx="3318511" cy="66556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2496185">
              <a:lnSpc>
                <a:spcPts val="2380"/>
              </a:lnSpc>
              <a:spcBef>
                <a:spcPts val="390"/>
              </a:spcBef>
              <a:tabLst>
                <a:tab pos="510540" algn="l"/>
                <a:tab pos="2418715" algn="l"/>
              </a:tabLst>
            </a:pPr>
            <a:r>
              <a:rPr sz="2200" spc="-10" dirty="0">
                <a:latin typeface="Calibri"/>
                <a:cs typeface="Calibri"/>
              </a:rPr>
              <a:t>bunla</a:t>
            </a:r>
            <a:r>
              <a:rPr sz="2200" spc="-20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ı  </a:t>
            </a:r>
            <a:r>
              <a:rPr sz="2200" spc="-15" dirty="0">
                <a:latin typeface="Calibri"/>
                <a:cs typeface="Calibri"/>
              </a:rPr>
              <a:t>v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	de</a:t>
            </a:r>
            <a:r>
              <a:rPr sz="2200" spc="-35" dirty="0">
                <a:latin typeface="Calibri"/>
                <a:cs typeface="Calibri"/>
              </a:rPr>
              <a:t>ğ</a:t>
            </a:r>
            <a:r>
              <a:rPr sz="2200" spc="-5" dirty="0">
                <a:latin typeface="Calibri"/>
                <a:cs typeface="Calibri"/>
              </a:rPr>
              <a:t>erlendirme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40" dirty="0">
                <a:latin typeface="Calibri"/>
                <a:cs typeface="Calibri"/>
              </a:rPr>
              <a:t>y</a:t>
            </a:r>
            <a:r>
              <a:rPr sz="2200" spc="-5" dirty="0">
                <a:latin typeface="Calibri"/>
                <a:cs typeface="Calibri"/>
              </a:rPr>
              <a:t>apmak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42229" y="5620614"/>
            <a:ext cx="1149351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(Morris,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).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004" y="2231135"/>
            <a:ext cx="3883152" cy="353263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-64104"/>
            <a:ext cx="5990591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>
                <a:solidFill>
                  <a:schemeClr val="tx1"/>
                </a:solidFill>
              </a:rPr>
              <a:t>Problem</a:t>
            </a:r>
            <a:r>
              <a:rPr spc="-160" dirty="0">
                <a:solidFill>
                  <a:schemeClr val="tx1"/>
                </a:solidFill>
              </a:rPr>
              <a:t> </a:t>
            </a:r>
            <a:r>
              <a:rPr spc="-45" dirty="0">
                <a:solidFill>
                  <a:schemeClr val="tx1"/>
                </a:solidFill>
              </a:rPr>
              <a:t>Çözme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-70" dirty="0">
                <a:solidFill>
                  <a:schemeClr val="tx1"/>
                </a:solidFill>
              </a:rPr>
              <a:t>Yöntemleri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0" y="1811783"/>
            <a:ext cx="5130165" cy="251350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 marR="5080" indent="-229235" algn="just">
              <a:lnSpc>
                <a:spcPct val="90000"/>
              </a:lnSpc>
              <a:spcBef>
                <a:spcPts val="340"/>
              </a:spcBef>
              <a:buFont typeface="Arial MT"/>
              <a:buChar char="•"/>
              <a:tabLst>
                <a:tab pos="241935" algn="l"/>
              </a:tabLst>
            </a:pPr>
            <a:r>
              <a:rPr sz="2000" b="1" spc="-5" dirty="0">
                <a:latin typeface="Calibri"/>
                <a:cs typeface="Calibri"/>
              </a:rPr>
              <a:t>5N1K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Tekniği: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nerede,</a:t>
            </a:r>
            <a:r>
              <a:rPr sz="2000" dirty="0">
                <a:latin typeface="Calibri"/>
                <a:cs typeface="Calibri"/>
              </a:rPr>
              <a:t> ne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zaman,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niçin,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nasıl,</a:t>
            </a:r>
            <a:r>
              <a:rPr sz="2000" dirty="0">
                <a:latin typeface="Calibri"/>
                <a:cs typeface="Calibri"/>
              </a:rPr>
              <a:t> kiminle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sorularının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sorulduğu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bilgilerin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sistematik hale gelmesini </a:t>
            </a:r>
            <a:r>
              <a:rPr sz="2000" dirty="0">
                <a:latin typeface="Calibri"/>
                <a:cs typeface="Calibri"/>
              </a:rPr>
              <a:t>sağladığı </a:t>
            </a:r>
            <a:r>
              <a:rPr sz="2000" spc="-25" dirty="0">
                <a:latin typeface="Calibri"/>
                <a:cs typeface="Calibri"/>
              </a:rPr>
              <a:t>tekniktir. </a:t>
            </a:r>
            <a:r>
              <a:rPr sz="2000" dirty="0">
                <a:latin typeface="Calibri"/>
                <a:cs typeface="Calibri"/>
              </a:rPr>
              <a:t>Bu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teknik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sayesinde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probleme</a:t>
            </a:r>
            <a:r>
              <a:rPr sz="2000" spc="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neden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olan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unsurlar sistematik hale getirilir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10" dirty="0">
                <a:latin typeface="Calibri"/>
                <a:cs typeface="Calibri"/>
              </a:rPr>
              <a:t>toplu olarak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görülebilir.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48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b="1" dirty="0">
                <a:latin typeface="Calibri"/>
                <a:cs typeface="Calibri"/>
              </a:rPr>
              <a:t>Artı</a:t>
            </a:r>
            <a:r>
              <a:rPr sz="2000" b="1" spc="2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Eksi</a:t>
            </a:r>
            <a:r>
              <a:rPr sz="2000" b="1" spc="2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İlginç</a:t>
            </a:r>
            <a:r>
              <a:rPr sz="2000" b="1" spc="21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Tekniği:</a:t>
            </a:r>
            <a:r>
              <a:rPr sz="2000" b="1" spc="2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Üç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sütunlu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bir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çalışma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845" y="4261485"/>
            <a:ext cx="275463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5865" algn="l"/>
                <a:tab pos="1766570" algn="l"/>
              </a:tabLst>
            </a:pPr>
            <a:r>
              <a:rPr sz="2000" spc="-25" dirty="0">
                <a:latin typeface="Calibri"/>
                <a:cs typeface="Calibri"/>
              </a:rPr>
              <a:t>tekniğidir.	</a:t>
            </a:r>
            <a:r>
              <a:rPr sz="2000" dirty="0">
                <a:latin typeface="Calibri"/>
                <a:cs typeface="Calibri"/>
              </a:rPr>
              <a:t>Artı	</a:t>
            </a:r>
            <a:r>
              <a:rPr sz="2000" spc="-5" dirty="0">
                <a:latin typeface="Calibri"/>
                <a:cs typeface="Calibri"/>
              </a:rPr>
              <a:t>sütununa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845" y="4261485"/>
            <a:ext cx="3998595" cy="612347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2909570">
              <a:lnSpc>
                <a:spcPts val="2160"/>
              </a:lnSpc>
              <a:spcBef>
                <a:spcPts val="375"/>
              </a:spcBef>
              <a:tabLst>
                <a:tab pos="986155" algn="l"/>
                <a:tab pos="1584960" algn="l"/>
                <a:tab pos="2759075" algn="l"/>
              </a:tabLst>
            </a:pPr>
            <a:r>
              <a:rPr sz="2000" spc="-10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oble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in  </a:t>
            </a:r>
            <a:r>
              <a:rPr sz="2000" spc="-10" dirty="0">
                <a:latin typeface="Calibri"/>
                <a:cs typeface="Calibri"/>
              </a:rPr>
              <a:t>yönleri,	</a:t>
            </a:r>
            <a:r>
              <a:rPr sz="2000" spc="-5" dirty="0">
                <a:latin typeface="Calibri"/>
                <a:cs typeface="Calibri"/>
              </a:rPr>
              <a:t>eksi	sütununa	</a:t>
            </a:r>
            <a:r>
              <a:rPr sz="2000" spc="-10" dirty="0">
                <a:latin typeface="Calibri"/>
                <a:cs typeface="Calibri"/>
              </a:rPr>
              <a:t>problemin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55820" y="4261485"/>
            <a:ext cx="889635" cy="612347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142875">
              <a:lnSpc>
                <a:spcPts val="2160"/>
              </a:lnSpc>
              <a:spcBef>
                <a:spcPts val="375"/>
              </a:spcBef>
            </a:pPr>
            <a:r>
              <a:rPr sz="2000" spc="-5" dirty="0">
                <a:latin typeface="Calibri"/>
                <a:cs typeface="Calibri"/>
              </a:rPr>
              <a:t>olu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lu  </a:t>
            </a:r>
            <a:r>
              <a:rPr sz="2000" spc="-5" dirty="0">
                <a:latin typeface="Calibri"/>
                <a:cs typeface="Calibri"/>
              </a:rPr>
              <a:t>olu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suz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5844" y="4810126"/>
            <a:ext cx="4900931" cy="117660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just">
              <a:lnSpc>
                <a:spcPts val="2160"/>
              </a:lnSpc>
              <a:spcBef>
                <a:spcPts val="375"/>
              </a:spcBef>
            </a:pPr>
            <a:r>
              <a:rPr sz="2000" spc="-10" dirty="0">
                <a:latin typeface="Calibri"/>
                <a:cs typeface="Calibri"/>
              </a:rPr>
              <a:t>yönleri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dirty="0">
                <a:latin typeface="Calibri"/>
                <a:cs typeface="Calibri"/>
              </a:rPr>
              <a:t>ilginç </a:t>
            </a:r>
            <a:r>
              <a:rPr sz="2000" spc="-5" dirty="0">
                <a:latin typeface="Calibri"/>
                <a:cs typeface="Calibri"/>
              </a:rPr>
              <a:t>sütununa </a:t>
            </a:r>
            <a:r>
              <a:rPr sz="2000" spc="-10" dirty="0">
                <a:latin typeface="Calibri"/>
                <a:cs typeface="Calibri"/>
              </a:rPr>
              <a:t>ise </a:t>
            </a:r>
            <a:r>
              <a:rPr sz="2000" spc="-5" dirty="0">
                <a:latin typeface="Calibri"/>
                <a:cs typeface="Calibri"/>
              </a:rPr>
              <a:t>diğer </a:t>
            </a:r>
            <a:r>
              <a:rPr sz="2000" dirty="0">
                <a:latin typeface="Calibri"/>
                <a:cs typeface="Calibri"/>
              </a:rPr>
              <a:t>iki </a:t>
            </a:r>
            <a:r>
              <a:rPr sz="2000" spc="-5" dirty="0">
                <a:latin typeface="Calibri"/>
                <a:cs typeface="Calibri"/>
              </a:rPr>
              <a:t>sütuna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girmeyen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unsurlar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yazılır.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Olayı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yeniden </a:t>
            </a:r>
            <a:r>
              <a:rPr sz="2000" spc="-5" dirty="0">
                <a:latin typeface="Calibri"/>
                <a:cs typeface="Calibri"/>
              </a:rPr>
              <a:t> değerlendirme, </a:t>
            </a:r>
            <a:r>
              <a:rPr sz="2000" spc="-10" dirty="0">
                <a:latin typeface="Calibri"/>
                <a:cs typeface="Calibri"/>
              </a:rPr>
              <a:t>farklı </a:t>
            </a:r>
            <a:r>
              <a:rPr sz="2000" spc="-5" dirty="0">
                <a:latin typeface="Calibri"/>
                <a:cs typeface="Calibri"/>
              </a:rPr>
              <a:t>bakış </a:t>
            </a:r>
            <a:r>
              <a:rPr sz="2000" dirty="0">
                <a:latin typeface="Calibri"/>
                <a:cs typeface="Calibri"/>
              </a:rPr>
              <a:t>açısı </a:t>
            </a:r>
            <a:r>
              <a:rPr sz="2000" spc="-5" dirty="0">
                <a:latin typeface="Calibri"/>
                <a:cs typeface="Calibri"/>
              </a:rPr>
              <a:t>ile çevrelemeyi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olayda</a:t>
            </a:r>
            <a:r>
              <a:rPr sz="2000" spc="-5" dirty="0">
                <a:latin typeface="Calibri"/>
                <a:cs typeface="Calibri"/>
              </a:rPr>
              <a:t> bir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rota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belirlemeyi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kolaylaştıracaktır.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2320" y="4125132"/>
            <a:ext cx="1992539" cy="19798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14043" y="1121663"/>
            <a:ext cx="2367248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715089"/>
            <a:ext cx="177609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30" dirty="0" err="1" smtClean="0">
                <a:solidFill>
                  <a:schemeClr val="tx1"/>
                </a:solidFill>
              </a:rPr>
              <a:t>E</a:t>
            </a:r>
            <a:r>
              <a:rPr sz="3600" spc="-80" dirty="0" err="1" smtClean="0">
                <a:solidFill>
                  <a:schemeClr val="tx1"/>
                </a:solidFill>
              </a:rPr>
              <a:t>r</a:t>
            </a:r>
            <a:r>
              <a:rPr sz="3600" spc="-65" dirty="0" err="1" smtClean="0">
                <a:solidFill>
                  <a:schemeClr val="tx1"/>
                </a:solidFill>
              </a:rPr>
              <a:t>g</a:t>
            </a:r>
            <a:r>
              <a:rPr sz="3600" spc="-45" dirty="0" err="1" smtClean="0">
                <a:solidFill>
                  <a:schemeClr val="tx1"/>
                </a:solidFill>
              </a:rPr>
              <a:t>e</a:t>
            </a:r>
            <a:r>
              <a:rPr sz="3600" spc="-60" dirty="0" err="1" smtClean="0">
                <a:solidFill>
                  <a:schemeClr val="tx1"/>
                </a:solidFill>
              </a:rPr>
              <a:t>n</a:t>
            </a:r>
            <a:r>
              <a:rPr sz="3600" spc="-30" dirty="0" err="1" smtClean="0">
                <a:solidFill>
                  <a:schemeClr val="tx1"/>
                </a:solidFill>
              </a:rPr>
              <a:t>li</a:t>
            </a:r>
            <a:r>
              <a:rPr sz="3600" dirty="0" err="1" smtClean="0">
                <a:solidFill>
                  <a:schemeClr val="tx1"/>
                </a:solidFill>
              </a:rPr>
              <a:t>k</a:t>
            </a:r>
            <a:endParaRPr sz="3600" dirty="0">
              <a:solidFill>
                <a:schemeClr val="tx1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5389" y="2518748"/>
            <a:ext cx="3007657" cy="255438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41" y="1842261"/>
            <a:ext cx="6417945" cy="42338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715" indent="-229235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sz="2200" spc="-10" dirty="0">
                <a:latin typeface="Calibri"/>
                <a:cs typeface="Calibri"/>
              </a:rPr>
              <a:t>Latincede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büyümek,</a:t>
            </a:r>
            <a:r>
              <a:rPr sz="2200" spc="-5" dirty="0">
                <a:latin typeface="Calibri"/>
                <a:cs typeface="Calibri"/>
              </a:rPr>
              <a:t> olgunlaşmak</a:t>
            </a:r>
            <a:r>
              <a:rPr sz="2200" spc="9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anlamında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kullanılan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‘adolescere’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fiilinin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kökünden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gelmektedir.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Calibri"/>
                <a:cs typeface="Calibri"/>
              </a:rPr>
              <a:t>Bir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durum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değil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süreçtir.</a:t>
            </a:r>
            <a:endParaRPr sz="2200">
              <a:latin typeface="Calibri"/>
              <a:cs typeface="Calibri"/>
            </a:endParaRPr>
          </a:p>
          <a:p>
            <a:pPr marL="241300" marR="5080" indent="-229235" algn="just">
              <a:lnSpc>
                <a:spcPct val="100000"/>
              </a:lnSpc>
              <a:spcBef>
                <a:spcPts val="2195"/>
              </a:spcBef>
              <a:buFont typeface="Arial MT"/>
              <a:buChar char="•"/>
              <a:tabLst>
                <a:tab pos="241935" algn="l"/>
              </a:tabLst>
            </a:pPr>
            <a:r>
              <a:rPr sz="2200" spc="-15" dirty="0">
                <a:latin typeface="Calibri"/>
                <a:cs typeface="Calibri"/>
              </a:rPr>
              <a:t>Bireyde </a:t>
            </a:r>
            <a:r>
              <a:rPr sz="2200" spc="-10" dirty="0">
                <a:latin typeface="Calibri"/>
                <a:cs typeface="Calibri"/>
              </a:rPr>
              <a:t>gözlenebilen hızlı </a:t>
            </a:r>
            <a:r>
              <a:rPr sz="2200" spc="-15" dirty="0">
                <a:latin typeface="Calibri"/>
                <a:cs typeface="Calibri"/>
              </a:rPr>
              <a:t>ve </a:t>
            </a:r>
            <a:r>
              <a:rPr sz="2200" spc="-10" dirty="0">
                <a:latin typeface="Calibri"/>
                <a:cs typeface="Calibri"/>
              </a:rPr>
              <a:t>sürekli </a:t>
            </a:r>
            <a:r>
              <a:rPr sz="2200" spc="-5" dirty="0">
                <a:latin typeface="Calibri"/>
                <a:cs typeface="Calibri"/>
              </a:rPr>
              <a:t>bir gelişme </a:t>
            </a:r>
            <a:r>
              <a:rPr sz="2200" spc="-10" dirty="0">
                <a:latin typeface="Calibri"/>
                <a:cs typeface="Calibri"/>
              </a:rPr>
              <a:t>evresi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olarak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da </a:t>
            </a:r>
            <a:r>
              <a:rPr sz="2200" spc="-10" dirty="0">
                <a:latin typeface="Calibri"/>
                <a:cs typeface="Calibri"/>
              </a:rPr>
              <a:t>tanımlanabilmektedir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5" dirty="0">
                <a:latin typeface="Calibri"/>
                <a:cs typeface="Calibri"/>
              </a:rPr>
              <a:t>(Yavuzer,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2007).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1800">
              <a:latin typeface="Calibri"/>
              <a:cs typeface="Calibri"/>
            </a:endParaRPr>
          </a:p>
          <a:p>
            <a:pPr marL="241300" marR="5080" indent="-229235" algn="just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sz="2200" spc="-5" dirty="0">
                <a:latin typeface="Calibri"/>
                <a:cs typeface="Calibri"/>
              </a:rPr>
              <a:t>Buluğ </a:t>
            </a:r>
            <a:r>
              <a:rPr sz="2200" spc="-10" dirty="0">
                <a:latin typeface="Calibri"/>
                <a:cs typeface="Calibri"/>
              </a:rPr>
              <a:t>çağına </a:t>
            </a:r>
            <a:r>
              <a:rPr sz="2200" spc="-5" dirty="0">
                <a:latin typeface="Calibri"/>
                <a:cs typeface="Calibri"/>
              </a:rPr>
              <a:t>erme </a:t>
            </a:r>
            <a:r>
              <a:rPr sz="2200" dirty="0">
                <a:latin typeface="Calibri"/>
                <a:cs typeface="Calibri"/>
              </a:rPr>
              <a:t>sebebi </a:t>
            </a:r>
            <a:r>
              <a:rPr sz="2200" spc="-5" dirty="0">
                <a:latin typeface="Calibri"/>
                <a:cs typeface="Calibri"/>
              </a:rPr>
              <a:t>ile </a:t>
            </a:r>
            <a:r>
              <a:rPr sz="2200" spc="-15" dirty="0">
                <a:latin typeface="Calibri"/>
                <a:cs typeface="Calibri"/>
              </a:rPr>
              <a:t>biyo-psikolojik </a:t>
            </a:r>
            <a:r>
              <a:rPr sz="2200" spc="-10" dirty="0">
                <a:latin typeface="Calibri"/>
                <a:cs typeface="Calibri"/>
              </a:rPr>
              <a:t>bakımdan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çocukluğun</a:t>
            </a:r>
            <a:r>
              <a:rPr sz="2200" spc="-5" dirty="0">
                <a:latin typeface="Calibri"/>
                <a:cs typeface="Calibri"/>
              </a:rPr>
              <a:t> sonu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ile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toplum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hayatında</a:t>
            </a:r>
            <a:r>
              <a:rPr sz="2200" spc="4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sorumluluk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alma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dönemi</a:t>
            </a:r>
            <a:r>
              <a:rPr sz="2200" spc="-5" dirty="0">
                <a:latin typeface="Calibri"/>
                <a:cs typeface="Calibri"/>
              </a:rPr>
              <a:t> olan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çocukluk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ve</a:t>
            </a:r>
            <a:r>
              <a:rPr sz="2200" spc="-10" dirty="0">
                <a:latin typeface="Calibri"/>
                <a:cs typeface="Calibri"/>
              </a:rPr>
              <a:t> genç</a:t>
            </a:r>
            <a:r>
              <a:rPr sz="2200" spc="4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yetişkinlik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arasında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kalan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12-24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yaşları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arasındaki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gruptur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(Kulaksızoğlu,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2002).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-64104"/>
            <a:ext cx="5990591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>
                <a:solidFill>
                  <a:schemeClr val="tx1"/>
                </a:solidFill>
              </a:rPr>
              <a:t>Problem</a:t>
            </a:r>
            <a:r>
              <a:rPr spc="-160" dirty="0">
                <a:solidFill>
                  <a:schemeClr val="tx1"/>
                </a:solidFill>
              </a:rPr>
              <a:t> </a:t>
            </a:r>
            <a:r>
              <a:rPr spc="-45" dirty="0">
                <a:solidFill>
                  <a:schemeClr val="tx1"/>
                </a:solidFill>
              </a:rPr>
              <a:t>Çözme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-70" dirty="0">
                <a:solidFill>
                  <a:schemeClr val="tx1"/>
                </a:solidFill>
              </a:rPr>
              <a:t>Yöntemleri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41060" y="1811782"/>
            <a:ext cx="5836920" cy="4447371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 marR="5080" indent="-228600" algn="just">
              <a:lnSpc>
                <a:spcPct val="90000"/>
              </a:lnSpc>
              <a:spcBef>
                <a:spcPts val="34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b="1" dirty="0">
                <a:latin typeface="Calibri"/>
                <a:cs typeface="Calibri"/>
              </a:rPr>
              <a:t>Balık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Kılçığı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Tekniği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(Sebep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–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Sonuç</a:t>
            </a:r>
            <a:r>
              <a:rPr sz="2000" b="1" spc="45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Diyagramı): 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Kişileri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sistematik</a:t>
            </a:r>
            <a:r>
              <a:rPr sz="2000" spc="-5" dirty="0">
                <a:latin typeface="Calibri"/>
                <a:cs typeface="Calibri"/>
              </a:rPr>
              <a:t> bir</a:t>
            </a:r>
            <a:r>
              <a:rPr sz="2000" dirty="0">
                <a:latin typeface="Calibri"/>
                <a:cs typeface="Calibri"/>
              </a:rPr>
              <a:t> şekilde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düşünmeye</a:t>
            </a:r>
            <a:r>
              <a:rPr sz="2000" spc="-5" dirty="0">
                <a:latin typeface="Calibri"/>
                <a:cs typeface="Calibri"/>
              </a:rPr>
              <a:t> sevk</a:t>
            </a:r>
            <a:r>
              <a:rPr sz="2000" dirty="0">
                <a:latin typeface="Calibri"/>
                <a:cs typeface="Calibri"/>
              </a:rPr>
              <a:t> eden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balık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kılçığı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tekniği,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problem</a:t>
            </a:r>
            <a:r>
              <a:rPr sz="2000" spc="-5" dirty="0">
                <a:latin typeface="Calibri"/>
                <a:cs typeface="Calibri"/>
              </a:rPr>
              <a:t> ile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problemin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ortaya 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çıkışına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neden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olan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etmenlerin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arasındaki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bağın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grafiksel</a:t>
            </a:r>
            <a:r>
              <a:rPr sz="2000" spc="-5" dirty="0">
                <a:latin typeface="Calibri"/>
                <a:cs typeface="Calibri"/>
              </a:rPr>
              <a:t> bir </a:t>
            </a:r>
            <a:r>
              <a:rPr sz="2000" dirty="0">
                <a:latin typeface="Calibri"/>
                <a:cs typeface="Calibri"/>
              </a:rPr>
              <a:t>şekilde analiz </a:t>
            </a:r>
            <a:r>
              <a:rPr sz="2000" spc="-20" dirty="0">
                <a:latin typeface="Calibri"/>
                <a:cs typeface="Calibri"/>
              </a:rPr>
              <a:t>edilmesidir.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Teknik,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adını,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problemlerin</a:t>
            </a:r>
            <a:r>
              <a:rPr sz="2000" dirty="0">
                <a:latin typeface="Calibri"/>
                <a:cs typeface="Calibri"/>
              </a:rPr>
              <a:t> ana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nedenler</a:t>
            </a:r>
            <a:r>
              <a:rPr sz="2000" dirty="0">
                <a:latin typeface="Calibri"/>
                <a:cs typeface="Calibri"/>
              </a:rPr>
              <a:t> ile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pek</a:t>
            </a:r>
            <a:r>
              <a:rPr sz="2000" spc="4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çok</a:t>
            </a:r>
            <a:r>
              <a:rPr sz="2000" spc="4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alt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nedenlerden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oluşması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yüzden</a:t>
            </a:r>
            <a:r>
              <a:rPr sz="2000" spc="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yapılan </a:t>
            </a:r>
            <a:r>
              <a:rPr sz="2000" dirty="0">
                <a:latin typeface="Calibri"/>
                <a:cs typeface="Calibri"/>
              </a:rPr>
              <a:t> çizimin </a:t>
            </a:r>
            <a:r>
              <a:rPr sz="2000" spc="-5" dirty="0">
                <a:latin typeface="Calibri"/>
                <a:cs typeface="Calibri"/>
              </a:rPr>
              <a:t>balık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kılçığını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andırması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sayesinde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almıştır.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0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90000"/>
              </a:lnSpc>
              <a:spcBef>
                <a:spcPts val="172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b="1" spc="-10" dirty="0">
                <a:latin typeface="Calibri"/>
                <a:cs typeface="Calibri"/>
              </a:rPr>
              <a:t>Matriks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Tekniği: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teknikte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problemi</a:t>
            </a:r>
            <a:r>
              <a:rPr sz="2000" spc="-5" dirty="0">
                <a:latin typeface="Calibri"/>
                <a:cs typeface="Calibri"/>
              </a:rPr>
              <a:t> meydana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getiren</a:t>
            </a:r>
            <a:r>
              <a:rPr sz="2000" spc="-5" dirty="0">
                <a:latin typeface="Calibri"/>
                <a:cs typeface="Calibri"/>
              </a:rPr>
              <a:t> unsurlar belirlenerek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liste</a:t>
            </a:r>
            <a:r>
              <a:rPr sz="2000" spc="-5" dirty="0">
                <a:latin typeface="Calibri"/>
                <a:cs typeface="Calibri"/>
              </a:rPr>
              <a:t> halinde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yazılır.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yazma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işi</a:t>
            </a:r>
            <a:r>
              <a:rPr sz="2000" dirty="0">
                <a:latin typeface="Calibri"/>
                <a:cs typeface="Calibri"/>
              </a:rPr>
              <a:t> ise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problem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çözümünde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farklı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çözüm </a:t>
            </a:r>
            <a:r>
              <a:rPr sz="2000" spc="-5" dirty="0">
                <a:latin typeface="Calibri"/>
                <a:cs typeface="Calibri"/>
              </a:rPr>
              <a:t> noktalarında </a:t>
            </a:r>
            <a:r>
              <a:rPr sz="2000" spc="-10" dirty="0">
                <a:latin typeface="Calibri"/>
                <a:cs typeface="Calibri"/>
              </a:rPr>
              <a:t>ulaşmayı </a:t>
            </a:r>
            <a:r>
              <a:rPr sz="2000" spc="-35" dirty="0">
                <a:latin typeface="Calibri"/>
                <a:cs typeface="Calibri"/>
              </a:rPr>
              <a:t>sağlar. </a:t>
            </a:r>
            <a:r>
              <a:rPr sz="2000" spc="-20" dirty="0">
                <a:latin typeface="Calibri"/>
                <a:cs typeface="Calibri"/>
              </a:rPr>
              <a:t>Ortaya </a:t>
            </a:r>
            <a:r>
              <a:rPr sz="2000" spc="-10" dirty="0">
                <a:latin typeface="Calibri"/>
                <a:cs typeface="Calibri"/>
              </a:rPr>
              <a:t>çıkan birden fazla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çözüm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yolu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kişinin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sağlıklı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sonuca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ulaşmasını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sağlar.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715" y="2683764"/>
            <a:ext cx="4678680" cy="263499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92562"/>
            <a:ext cx="10001251" cy="1335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0" dirty="0">
                <a:solidFill>
                  <a:schemeClr val="tx1"/>
                </a:solidFill>
              </a:rPr>
              <a:t>Problem</a:t>
            </a:r>
            <a:r>
              <a:rPr sz="4300" spc="-125" dirty="0">
                <a:solidFill>
                  <a:schemeClr val="tx1"/>
                </a:solidFill>
              </a:rPr>
              <a:t> </a:t>
            </a:r>
            <a:r>
              <a:rPr sz="4300" spc="-45" dirty="0">
                <a:solidFill>
                  <a:schemeClr val="tx1"/>
                </a:solidFill>
              </a:rPr>
              <a:t>Çözmede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40" dirty="0">
                <a:solidFill>
                  <a:schemeClr val="tx1"/>
                </a:solidFill>
              </a:rPr>
              <a:t>Ergenle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25" dirty="0">
                <a:solidFill>
                  <a:schemeClr val="tx1"/>
                </a:solidFill>
              </a:rPr>
              <a:t>İletişim</a:t>
            </a:r>
            <a:r>
              <a:rPr sz="4300" spc="-105" dirty="0">
                <a:solidFill>
                  <a:schemeClr val="tx1"/>
                </a:solidFill>
              </a:rPr>
              <a:t> </a:t>
            </a:r>
            <a:r>
              <a:rPr sz="4300" spc="-35" dirty="0">
                <a:solidFill>
                  <a:schemeClr val="tx1"/>
                </a:solidFill>
              </a:rPr>
              <a:t>ve</a:t>
            </a:r>
            <a:r>
              <a:rPr sz="4300" spc="-65" dirty="0">
                <a:solidFill>
                  <a:schemeClr val="tx1"/>
                </a:solidFill>
              </a:rPr>
              <a:t> </a:t>
            </a:r>
            <a:r>
              <a:rPr sz="4300" spc="-30" dirty="0">
                <a:solidFill>
                  <a:schemeClr val="tx1"/>
                </a:solidFill>
              </a:rPr>
              <a:t>Örnekler</a:t>
            </a:r>
            <a:endParaRPr sz="43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40" y="1793494"/>
            <a:ext cx="28352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b="1" spc="-10" dirty="0">
                <a:latin typeface="Calibri"/>
                <a:cs typeface="Calibri"/>
              </a:rPr>
              <a:t>Sen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Dili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–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Ben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Dili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1" y="2816480"/>
            <a:ext cx="347852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9770" algn="l"/>
                <a:tab pos="1395095" algn="l"/>
                <a:tab pos="2727325" algn="l"/>
              </a:tabLst>
            </a:pPr>
            <a:r>
              <a:rPr sz="2800" b="1" spc="-10" dirty="0">
                <a:latin typeface="Calibri"/>
                <a:cs typeface="Calibri"/>
              </a:rPr>
              <a:t>Se</a:t>
            </a:r>
            <a:r>
              <a:rPr sz="2800" b="1" spc="-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dili,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uçlam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ç</a:t>
            </a:r>
            <a:r>
              <a:rPr sz="2800" spc="-5" dirty="0">
                <a:latin typeface="Calibri"/>
                <a:cs typeface="Calibri"/>
              </a:rPr>
              <a:t>er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41" y="3200527"/>
            <a:ext cx="347852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94385" algn="l"/>
                <a:tab pos="3001645" algn="l"/>
              </a:tabLst>
            </a:pPr>
            <a:r>
              <a:rPr sz="2800" spc="-35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5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şı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ı</a:t>
            </a:r>
            <a:r>
              <a:rPr sz="2800" spc="-75" dirty="0">
                <a:latin typeface="Calibri"/>
                <a:cs typeface="Calibri"/>
              </a:rPr>
              <a:t>z</a:t>
            </a:r>
            <a:r>
              <a:rPr sz="2800" spc="-10" dirty="0">
                <a:latin typeface="Calibri"/>
                <a:cs typeface="Calibri"/>
              </a:rPr>
              <a:t>dak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kişi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3584575"/>
            <a:ext cx="34798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0935" algn="l"/>
                <a:tab pos="1854835" algn="l"/>
              </a:tabLst>
            </a:pPr>
            <a:r>
              <a:rPr sz="2800" spc="-15" dirty="0">
                <a:latin typeface="Calibri"/>
                <a:cs typeface="Calibri"/>
              </a:rPr>
              <a:t>doğal	</a:t>
            </a:r>
            <a:r>
              <a:rPr sz="2800" spc="-10" dirty="0">
                <a:latin typeface="Calibri"/>
                <a:cs typeface="Calibri"/>
              </a:rPr>
              <a:t>bir	</a:t>
            </a:r>
            <a:r>
              <a:rPr sz="2800" spc="-20" dirty="0">
                <a:latin typeface="Calibri"/>
                <a:cs typeface="Calibri"/>
              </a:rPr>
              <a:t>savunmaya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941" y="3968318"/>
            <a:ext cx="3477895" cy="121917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34"/>
              </a:spcBef>
            </a:pPr>
            <a:r>
              <a:rPr sz="2800" spc="-55" dirty="0">
                <a:latin typeface="Calibri"/>
                <a:cs typeface="Calibri"/>
              </a:rPr>
              <a:t>geçer. </a:t>
            </a:r>
            <a:r>
              <a:rPr sz="2800" spc="-15" dirty="0">
                <a:latin typeface="Calibri"/>
                <a:cs typeface="Calibri"/>
              </a:rPr>
              <a:t>Dolayısıyla </a:t>
            </a:r>
            <a:r>
              <a:rPr sz="2800" spc="-5" dirty="0">
                <a:latin typeface="Calibri"/>
                <a:cs typeface="Calibri"/>
              </a:rPr>
              <a:t>sonuç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anlaşılamama, </a:t>
            </a:r>
            <a:r>
              <a:rPr sz="2800" spc="-10" dirty="0">
                <a:latin typeface="Calibri"/>
                <a:cs typeface="Calibri"/>
              </a:rPr>
              <a:t>tartışma,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kavgaya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kadar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gidebilir.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06823" y="2566416"/>
            <a:ext cx="3231692" cy="257403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018525" y="2759406"/>
            <a:ext cx="359537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15085" algn="l"/>
                <a:tab pos="2592705" algn="l"/>
              </a:tabLst>
            </a:pPr>
            <a:r>
              <a:rPr sz="2800" b="1" spc="-5" dirty="0">
                <a:latin typeface="Calibri"/>
                <a:cs typeface="Calibri"/>
              </a:rPr>
              <a:t>Ben	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5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18527" y="3144138"/>
            <a:ext cx="3594100" cy="83099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  <a:tabLst>
                <a:tab pos="1777364" algn="l"/>
                <a:tab pos="2152015" algn="l"/>
                <a:tab pos="3249295" algn="l"/>
              </a:tabLst>
            </a:pPr>
            <a:r>
              <a:rPr sz="2800" spc="-55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şı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ş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ığı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5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v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ış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5" dirty="0">
                <a:latin typeface="Calibri"/>
                <a:cs typeface="Calibri"/>
              </a:rPr>
              <a:t>ve  </a:t>
            </a:r>
            <a:r>
              <a:rPr sz="2800" spc="-10" dirty="0">
                <a:latin typeface="Calibri"/>
                <a:cs typeface="Calibri"/>
              </a:rPr>
              <a:t>du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		</a:t>
            </a:r>
            <a:r>
              <a:rPr sz="2800" spc="-55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şısı</a:t>
            </a:r>
            <a:r>
              <a:rPr sz="2800" spc="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da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18527" y="3912234"/>
            <a:ext cx="3596004" cy="121443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 algn="just">
              <a:lnSpc>
                <a:spcPts val="3030"/>
              </a:lnSpc>
              <a:spcBef>
                <a:spcPts val="470"/>
              </a:spcBef>
            </a:pPr>
            <a:r>
              <a:rPr sz="2800" spc="-20" dirty="0">
                <a:latin typeface="Calibri"/>
                <a:cs typeface="Calibri"/>
              </a:rPr>
              <a:t>bireysel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tepkisini,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kendi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duygu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düşüncelerini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açıklayan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ifade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şeklidir.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92562"/>
            <a:ext cx="10001251" cy="1335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0" dirty="0">
                <a:solidFill>
                  <a:schemeClr val="tx1"/>
                </a:solidFill>
              </a:rPr>
              <a:t>Problem</a:t>
            </a:r>
            <a:r>
              <a:rPr sz="4300" spc="-125" dirty="0">
                <a:solidFill>
                  <a:schemeClr val="tx1"/>
                </a:solidFill>
              </a:rPr>
              <a:t> </a:t>
            </a:r>
            <a:r>
              <a:rPr sz="4300" spc="-45" dirty="0">
                <a:solidFill>
                  <a:schemeClr val="tx1"/>
                </a:solidFill>
              </a:rPr>
              <a:t>Çözmede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40" dirty="0">
                <a:solidFill>
                  <a:schemeClr val="tx1"/>
                </a:solidFill>
              </a:rPr>
              <a:t>Ergenle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25" dirty="0">
                <a:solidFill>
                  <a:schemeClr val="tx1"/>
                </a:solidFill>
              </a:rPr>
              <a:t>İletişim</a:t>
            </a:r>
            <a:r>
              <a:rPr sz="4300" spc="-105" dirty="0">
                <a:solidFill>
                  <a:schemeClr val="tx1"/>
                </a:solidFill>
              </a:rPr>
              <a:t> </a:t>
            </a:r>
            <a:r>
              <a:rPr sz="4300" spc="-35" dirty="0">
                <a:solidFill>
                  <a:schemeClr val="tx1"/>
                </a:solidFill>
              </a:rPr>
              <a:t>ve</a:t>
            </a:r>
            <a:r>
              <a:rPr sz="4300" spc="-65" dirty="0">
                <a:solidFill>
                  <a:schemeClr val="tx1"/>
                </a:solidFill>
              </a:rPr>
              <a:t> </a:t>
            </a:r>
            <a:r>
              <a:rPr sz="4300" spc="-30" dirty="0">
                <a:solidFill>
                  <a:schemeClr val="tx1"/>
                </a:solidFill>
              </a:rPr>
              <a:t>Örnekler</a:t>
            </a:r>
            <a:endParaRPr sz="43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831553"/>
            <a:ext cx="10360660" cy="365484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  <a:tab pos="1776095" algn="l"/>
                <a:tab pos="2649220" algn="l"/>
                <a:tab pos="4284980" algn="l"/>
                <a:tab pos="5263515" algn="l"/>
                <a:tab pos="6264910" algn="l"/>
                <a:tab pos="7488555" algn="l"/>
                <a:tab pos="8779510" algn="l"/>
                <a:tab pos="9654540" algn="l"/>
              </a:tabLst>
            </a:pPr>
            <a:r>
              <a:rPr sz="2800" spc="-10" dirty="0">
                <a:latin typeface="Calibri"/>
                <a:cs typeface="Calibri"/>
              </a:rPr>
              <a:t>“</a:t>
            </a:r>
            <a:r>
              <a:rPr sz="2800" spc="-50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abah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san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nda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ni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ipinle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45" dirty="0">
                <a:latin typeface="Calibri"/>
                <a:cs typeface="Calibri"/>
              </a:rPr>
              <a:t>k</a:t>
            </a:r>
            <a:r>
              <a:rPr sz="2800" spc="-10" dirty="0">
                <a:latin typeface="Calibri"/>
                <a:cs typeface="Calibri"/>
              </a:rPr>
              <a:t>uy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inende,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sa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değil  </a:t>
            </a:r>
            <a:r>
              <a:rPr sz="2800" spc="-20" dirty="0">
                <a:latin typeface="Calibri"/>
                <a:cs typeface="Calibri"/>
              </a:rPr>
              <a:t>kendime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kızıyorum.”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Sen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Dili</a:t>
            </a:r>
            <a:endParaRPr sz="2800">
              <a:latin typeface="Calibri"/>
              <a:cs typeface="Calibri"/>
            </a:endParaRPr>
          </a:p>
          <a:p>
            <a:pPr marL="12700" marR="10160" indent="242570">
              <a:lnSpc>
                <a:spcPts val="3020"/>
              </a:lnSpc>
              <a:spcBef>
                <a:spcPts val="1015"/>
              </a:spcBef>
              <a:tabLst>
                <a:tab pos="3182620" algn="l"/>
                <a:tab pos="3989070" algn="l"/>
                <a:tab pos="5133975" algn="l"/>
                <a:tab pos="6113780" algn="l"/>
                <a:tab pos="7438390" algn="l"/>
                <a:tab pos="8113395" algn="l"/>
                <a:tab pos="8935085" algn="l"/>
              </a:tabLst>
            </a:pPr>
            <a:r>
              <a:rPr sz="2800" dirty="0">
                <a:latin typeface="Calibri"/>
                <a:cs typeface="Calibri"/>
              </a:rPr>
              <a:t>“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nde</a:t>
            </a:r>
            <a:r>
              <a:rPr sz="2800" spc="-20" dirty="0">
                <a:latin typeface="Calibri"/>
                <a:cs typeface="Calibri"/>
              </a:rPr>
              <a:t>v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ş</a:t>
            </a:r>
            <a:r>
              <a:rPr sz="2800" spc="-5" dirty="0">
                <a:latin typeface="Calibri"/>
                <a:cs typeface="Calibri"/>
              </a:rPr>
              <a:t>tığ</a:t>
            </a:r>
            <a:r>
              <a:rPr sz="2800" spc="-20" dirty="0">
                <a:latin typeface="Calibri"/>
                <a:cs typeface="Calibri"/>
              </a:rPr>
              <a:t>ı</a:t>
            </a:r>
            <a:r>
              <a:rPr sz="2800" spc="-5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ı</a:t>
            </a:r>
            <a:r>
              <a:rPr sz="2800" spc="-5" dirty="0">
                <a:latin typeface="Calibri"/>
                <a:cs typeface="Calibri"/>
              </a:rPr>
              <a:t>z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40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med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ğinde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90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end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ç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k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0" dirty="0">
                <a:latin typeface="Calibri"/>
                <a:cs typeface="Calibri"/>
              </a:rPr>
              <a:t>k</a:t>
            </a:r>
            <a:r>
              <a:rPr sz="2800" spc="-10" dirty="0">
                <a:latin typeface="Calibri"/>
                <a:cs typeface="Calibri"/>
              </a:rPr>
              <a:t>öt</a:t>
            </a:r>
            <a:r>
              <a:rPr sz="2800" spc="-5" dirty="0">
                <a:latin typeface="Calibri"/>
                <a:cs typeface="Calibri"/>
              </a:rPr>
              <a:t>ü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hiss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tim,  </a:t>
            </a:r>
            <a:r>
              <a:rPr sz="2800" spc="-10" dirty="0">
                <a:latin typeface="Calibri"/>
                <a:cs typeface="Calibri"/>
              </a:rPr>
              <a:t>bana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haber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vermeni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çok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isterdim.”	</a:t>
            </a:r>
            <a:r>
              <a:rPr sz="2800" b="1" spc="-5" dirty="0">
                <a:latin typeface="Calibri"/>
                <a:cs typeface="Calibri"/>
              </a:rPr>
              <a:t>Ben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Dili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“Konuşurken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gözüme</a:t>
            </a:r>
            <a:r>
              <a:rPr sz="2800" spc="-10" dirty="0">
                <a:latin typeface="Calibri"/>
                <a:cs typeface="Calibri"/>
              </a:rPr>
              <a:t> bile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bakmıyorsun.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Çok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kabasın.“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Sen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Dili</a:t>
            </a:r>
            <a:endParaRPr sz="2800">
              <a:latin typeface="Calibri"/>
              <a:cs typeface="Calibri"/>
            </a:endParaRPr>
          </a:p>
          <a:p>
            <a:pPr marL="12700" marR="8890" indent="242570">
              <a:lnSpc>
                <a:spcPts val="3020"/>
              </a:lnSpc>
              <a:spcBef>
                <a:spcPts val="1055"/>
              </a:spcBef>
              <a:tabLst>
                <a:tab pos="6638290" algn="l"/>
              </a:tabLst>
            </a:pPr>
            <a:r>
              <a:rPr sz="2800" spc="-15" dirty="0">
                <a:latin typeface="Calibri"/>
                <a:cs typeface="Calibri"/>
              </a:rPr>
              <a:t>“Konuşurken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gözüme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bakmadığın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zaman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beni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dinlenmediğini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ciddiye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almadığını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düşünüyorum.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Bu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beni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kırıyor.”	</a:t>
            </a:r>
            <a:r>
              <a:rPr sz="2800" b="1" spc="-5" dirty="0">
                <a:latin typeface="Calibri"/>
                <a:cs typeface="Calibri"/>
              </a:rPr>
              <a:t>Ben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Dili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7819" y="5219701"/>
            <a:ext cx="2529188" cy="163829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92562"/>
            <a:ext cx="10001251" cy="1335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0" dirty="0">
                <a:solidFill>
                  <a:schemeClr val="tx1"/>
                </a:solidFill>
              </a:rPr>
              <a:t>Problem</a:t>
            </a:r>
            <a:r>
              <a:rPr sz="4300" spc="-125" dirty="0">
                <a:solidFill>
                  <a:schemeClr val="tx1"/>
                </a:solidFill>
              </a:rPr>
              <a:t> </a:t>
            </a:r>
            <a:r>
              <a:rPr sz="4300" spc="-45" dirty="0">
                <a:solidFill>
                  <a:schemeClr val="tx1"/>
                </a:solidFill>
              </a:rPr>
              <a:t>Çözmede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40" dirty="0">
                <a:solidFill>
                  <a:schemeClr val="tx1"/>
                </a:solidFill>
              </a:rPr>
              <a:t>Ergenle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25" dirty="0">
                <a:solidFill>
                  <a:schemeClr val="tx1"/>
                </a:solidFill>
              </a:rPr>
              <a:t>İletişim</a:t>
            </a:r>
            <a:r>
              <a:rPr sz="4300" spc="-105" dirty="0">
                <a:solidFill>
                  <a:schemeClr val="tx1"/>
                </a:solidFill>
              </a:rPr>
              <a:t> </a:t>
            </a:r>
            <a:r>
              <a:rPr sz="4300" spc="-35" dirty="0">
                <a:solidFill>
                  <a:schemeClr val="tx1"/>
                </a:solidFill>
              </a:rPr>
              <a:t>ve</a:t>
            </a:r>
            <a:r>
              <a:rPr sz="4300" spc="-65" dirty="0">
                <a:solidFill>
                  <a:schemeClr val="tx1"/>
                </a:solidFill>
              </a:rPr>
              <a:t> </a:t>
            </a:r>
            <a:r>
              <a:rPr sz="4300" spc="-30" dirty="0">
                <a:solidFill>
                  <a:schemeClr val="tx1"/>
                </a:solidFill>
              </a:rPr>
              <a:t>Örnekler</a:t>
            </a:r>
            <a:endParaRPr sz="43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22879" y="1746251"/>
            <a:ext cx="7556500" cy="399494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6350" indent="-228600" algn="just">
              <a:lnSpc>
                <a:spcPct val="70000"/>
              </a:lnSpc>
              <a:spcBef>
                <a:spcPts val="96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“Bin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defa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söyledim.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Hala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aynı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şeyi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yapmakta</a:t>
            </a:r>
            <a:r>
              <a:rPr sz="2400" spc="5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ısrar </a:t>
            </a:r>
            <a:r>
              <a:rPr sz="2400" spc="-10" dirty="0">
                <a:latin typeface="Calibri"/>
                <a:cs typeface="Calibri"/>
              </a:rPr>
              <a:t> ediyorsun,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kapa</a:t>
            </a:r>
            <a:r>
              <a:rPr sz="2400" spc="-5" dirty="0">
                <a:latin typeface="Calibri"/>
                <a:cs typeface="Calibri"/>
              </a:rPr>
              <a:t> şu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telefonunu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daha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kaç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kere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ısıtmam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gerekiyor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yemekleri?”</a:t>
            </a:r>
            <a:r>
              <a:rPr sz="2400" spc="5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Sen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Dili</a:t>
            </a:r>
            <a:endParaRPr sz="2400">
              <a:latin typeface="Calibri"/>
              <a:cs typeface="Calibri"/>
            </a:endParaRPr>
          </a:p>
          <a:p>
            <a:pPr marL="12700" marR="7620" indent="205740" algn="just">
              <a:lnSpc>
                <a:spcPct val="70000"/>
              </a:lnSpc>
              <a:spcBef>
                <a:spcPts val="1000"/>
              </a:spcBef>
            </a:pPr>
            <a:r>
              <a:rPr sz="2400" spc="-25" dirty="0">
                <a:latin typeface="Calibri"/>
                <a:cs typeface="Calibri"/>
              </a:rPr>
              <a:t>“Yemek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hazır,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arkadaşına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yemekten</a:t>
            </a:r>
            <a:r>
              <a:rPr sz="2400" spc="-5" dirty="0">
                <a:latin typeface="Calibri"/>
                <a:cs typeface="Calibri"/>
              </a:rPr>
              <a:t> hemen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sonra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arayacağını </a:t>
            </a:r>
            <a:r>
              <a:rPr sz="2400" spc="-5" dirty="0">
                <a:latin typeface="Calibri"/>
                <a:cs typeface="Calibri"/>
              </a:rPr>
              <a:t>söylesen</a:t>
            </a:r>
            <a:r>
              <a:rPr sz="2400" spc="800" dirty="0">
                <a:latin typeface="Calibri"/>
                <a:cs typeface="Calibri"/>
              </a:rPr>
              <a:t> </a:t>
            </a:r>
            <a:r>
              <a:rPr sz="2400" spc="8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beni ne </a:t>
            </a:r>
            <a:r>
              <a:rPr sz="2400" spc="-10" dirty="0">
                <a:latin typeface="Calibri"/>
                <a:cs typeface="Calibri"/>
              </a:rPr>
              <a:t>kadar </a:t>
            </a:r>
            <a:r>
              <a:rPr sz="2400" dirty="0">
                <a:latin typeface="Calibri"/>
                <a:cs typeface="Calibri"/>
              </a:rPr>
              <a:t>mutlu </a:t>
            </a:r>
            <a:r>
              <a:rPr sz="2400" spc="-10" dirty="0">
                <a:latin typeface="Calibri"/>
                <a:cs typeface="Calibri"/>
              </a:rPr>
              <a:t>edersin, çok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açım,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lütfen.”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Ben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Dili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5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70000"/>
              </a:lnSpc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Baba:” </a:t>
            </a:r>
            <a:r>
              <a:rPr sz="2400" spc="-5" dirty="0">
                <a:latin typeface="Calibri"/>
                <a:cs typeface="Calibri"/>
              </a:rPr>
              <a:t>Her </a:t>
            </a:r>
            <a:r>
              <a:rPr sz="2400" spc="-10" dirty="0">
                <a:latin typeface="Calibri"/>
                <a:cs typeface="Calibri"/>
              </a:rPr>
              <a:t>aksam </a:t>
            </a:r>
            <a:r>
              <a:rPr sz="2400" spc="-15" dirty="0">
                <a:latin typeface="Calibri"/>
                <a:cs typeface="Calibri"/>
              </a:rPr>
              <a:t>ayni </a:t>
            </a:r>
            <a:r>
              <a:rPr sz="2400" spc="-50" dirty="0">
                <a:latin typeface="Calibri"/>
                <a:cs typeface="Calibri"/>
              </a:rPr>
              <a:t>şey, </a:t>
            </a:r>
            <a:r>
              <a:rPr sz="2400" spc="-10" dirty="0">
                <a:latin typeface="Calibri"/>
                <a:cs typeface="Calibri"/>
              </a:rPr>
              <a:t>tutturuyorsun </a:t>
            </a:r>
            <a:r>
              <a:rPr sz="2400" spc="-5" dirty="0">
                <a:latin typeface="Calibri"/>
                <a:cs typeface="Calibri"/>
              </a:rPr>
              <a:t>oyun </a:t>
            </a:r>
            <a:r>
              <a:rPr sz="2400" spc="-15" dirty="0">
                <a:latin typeface="Calibri"/>
                <a:cs typeface="Calibri"/>
              </a:rPr>
              <a:t>oynayalım </a:t>
            </a:r>
            <a:r>
              <a:rPr sz="2400" spc="-10" dirty="0">
                <a:latin typeface="Calibri"/>
                <a:cs typeface="Calibri"/>
              </a:rPr>
              <a:t> diye! </a:t>
            </a:r>
            <a:r>
              <a:rPr sz="2400" spc="-5" dirty="0">
                <a:latin typeface="Calibri"/>
                <a:cs typeface="Calibri"/>
              </a:rPr>
              <a:t>Benim </a:t>
            </a:r>
            <a:r>
              <a:rPr sz="2400" spc="-15" dirty="0">
                <a:latin typeface="Calibri"/>
                <a:cs typeface="Calibri"/>
              </a:rPr>
              <a:t>yorgun </a:t>
            </a:r>
            <a:r>
              <a:rPr sz="2400" spc="-5" dirty="0">
                <a:latin typeface="Calibri"/>
                <a:cs typeface="Calibri"/>
              </a:rPr>
              <a:t>olabileceğim </a:t>
            </a:r>
            <a:r>
              <a:rPr sz="2400" spc="-10" dirty="0">
                <a:latin typeface="Calibri"/>
                <a:cs typeface="Calibri"/>
              </a:rPr>
              <a:t>hiç </a:t>
            </a:r>
            <a:r>
              <a:rPr sz="2400" spc="-5" dirty="0">
                <a:latin typeface="Calibri"/>
                <a:cs typeface="Calibri"/>
              </a:rPr>
              <a:t>aklına </a:t>
            </a:r>
            <a:r>
              <a:rPr sz="2400" spc="-10" dirty="0">
                <a:latin typeface="Calibri"/>
                <a:cs typeface="Calibri"/>
              </a:rPr>
              <a:t>gelmiyor </a:t>
            </a:r>
            <a:r>
              <a:rPr sz="2400" spc="-5" dirty="0">
                <a:latin typeface="Calibri"/>
                <a:cs typeface="Calibri"/>
              </a:rPr>
              <a:t>değil </a:t>
            </a:r>
            <a:r>
              <a:rPr sz="2400" dirty="0">
                <a:latin typeface="Calibri"/>
                <a:cs typeface="Calibri"/>
              </a:rPr>
              <a:t> mi? </a:t>
            </a:r>
            <a:r>
              <a:rPr sz="2400" spc="-30" dirty="0">
                <a:latin typeface="Calibri"/>
                <a:cs typeface="Calibri"/>
              </a:rPr>
              <a:t>Yaramaz </a:t>
            </a:r>
            <a:r>
              <a:rPr sz="2400" spc="-15" dirty="0">
                <a:latin typeface="Calibri"/>
                <a:cs typeface="Calibri"/>
              </a:rPr>
              <a:t>ve </a:t>
            </a:r>
            <a:r>
              <a:rPr sz="2400" spc="-5" dirty="0">
                <a:latin typeface="Calibri"/>
                <a:cs typeface="Calibri"/>
              </a:rPr>
              <a:t>şımarık bir </a:t>
            </a:r>
            <a:r>
              <a:rPr sz="2400" spc="-10" dirty="0">
                <a:latin typeface="Calibri"/>
                <a:cs typeface="Calibri"/>
              </a:rPr>
              <a:t>çocuk </a:t>
            </a:r>
            <a:r>
              <a:rPr sz="2400" spc="-5" dirty="0">
                <a:latin typeface="Calibri"/>
                <a:cs typeface="Calibri"/>
              </a:rPr>
              <a:t>gibi </a:t>
            </a:r>
            <a:r>
              <a:rPr sz="2400" spc="-15" dirty="0">
                <a:latin typeface="Calibri"/>
                <a:cs typeface="Calibri"/>
              </a:rPr>
              <a:t>davranıyorsun!” </a:t>
            </a:r>
            <a:r>
              <a:rPr sz="2400" b="1" spc="5" dirty="0">
                <a:latin typeface="Calibri"/>
                <a:cs typeface="Calibri"/>
              </a:rPr>
              <a:t>Sen 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Dili</a:t>
            </a:r>
            <a:endParaRPr sz="2400">
              <a:latin typeface="Calibri"/>
              <a:cs typeface="Calibri"/>
            </a:endParaRPr>
          </a:p>
          <a:p>
            <a:pPr marL="12700" marR="9525" indent="205740" algn="just">
              <a:lnSpc>
                <a:spcPct val="70000"/>
              </a:lnSpc>
              <a:spcBef>
                <a:spcPts val="994"/>
              </a:spcBef>
            </a:pPr>
            <a:r>
              <a:rPr sz="2400" spc="-5" dirty="0">
                <a:latin typeface="Calibri"/>
                <a:cs typeface="Calibri"/>
              </a:rPr>
              <a:t>Baba: “Bu </a:t>
            </a:r>
            <a:r>
              <a:rPr sz="2400" spc="-10" dirty="0">
                <a:latin typeface="Calibri"/>
                <a:cs typeface="Calibri"/>
              </a:rPr>
              <a:t>aksam çok </a:t>
            </a:r>
            <a:r>
              <a:rPr sz="2400" spc="-15" dirty="0">
                <a:latin typeface="Calibri"/>
                <a:cs typeface="Calibri"/>
              </a:rPr>
              <a:t>yorgun </a:t>
            </a:r>
            <a:r>
              <a:rPr sz="2400" spc="-10" dirty="0">
                <a:latin typeface="Calibri"/>
                <a:cs typeface="Calibri"/>
              </a:rPr>
              <a:t>hissediyorum </a:t>
            </a:r>
            <a:r>
              <a:rPr sz="2400" spc="-5" dirty="0">
                <a:latin typeface="Calibri"/>
                <a:cs typeface="Calibri"/>
              </a:rPr>
              <a:t>canım. </a:t>
            </a:r>
            <a:r>
              <a:rPr sz="2400" spc="-20" dirty="0">
                <a:latin typeface="Calibri"/>
                <a:cs typeface="Calibri"/>
              </a:rPr>
              <a:t>İstersen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oyun </a:t>
            </a:r>
            <a:r>
              <a:rPr sz="2400" spc="-10" dirty="0">
                <a:latin typeface="Calibri"/>
                <a:cs typeface="Calibri"/>
              </a:rPr>
              <a:t>oynamayı </a:t>
            </a:r>
            <a:r>
              <a:rPr sz="2400" spc="-15" dirty="0">
                <a:latin typeface="Calibri"/>
                <a:cs typeface="Calibri"/>
              </a:rPr>
              <a:t>başka </a:t>
            </a:r>
            <a:r>
              <a:rPr sz="2400" spc="-5" dirty="0">
                <a:latin typeface="Calibri"/>
                <a:cs typeface="Calibri"/>
              </a:rPr>
              <a:t>bir </a:t>
            </a:r>
            <a:r>
              <a:rPr sz="2400" spc="-10" dirty="0">
                <a:latin typeface="Calibri"/>
                <a:cs typeface="Calibri"/>
              </a:rPr>
              <a:t>akşama </a:t>
            </a:r>
            <a:r>
              <a:rPr sz="2400" spc="-20" dirty="0">
                <a:latin typeface="Calibri"/>
                <a:cs typeface="Calibri"/>
              </a:rPr>
              <a:t>erteleyelim.”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Ben </a:t>
            </a:r>
            <a:r>
              <a:rPr sz="2400" b="1" spc="-5" dirty="0">
                <a:latin typeface="Calibri"/>
                <a:cs typeface="Calibri"/>
              </a:rPr>
              <a:t>Dili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285" y="2938274"/>
            <a:ext cx="3000755" cy="212597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-64104"/>
            <a:ext cx="4464051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>
                <a:solidFill>
                  <a:schemeClr val="tx1"/>
                </a:solidFill>
              </a:rPr>
              <a:t>Ben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Dili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-30" dirty="0">
                <a:solidFill>
                  <a:schemeClr val="tx1"/>
                </a:solidFill>
              </a:rPr>
              <a:t>Alıştırmaları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01484" y="2452116"/>
            <a:ext cx="4549139" cy="27569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39" y="1766064"/>
            <a:ext cx="6029960" cy="4263347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6985" algn="just">
              <a:lnSpc>
                <a:spcPct val="80000"/>
              </a:lnSpc>
              <a:spcBef>
                <a:spcPts val="725"/>
              </a:spcBef>
              <a:buAutoNum type="arabicPeriod"/>
              <a:tabLst>
                <a:tab pos="444500" algn="l"/>
              </a:tabLst>
            </a:pPr>
            <a:r>
              <a:rPr sz="2600" spc="-5" dirty="0">
                <a:latin typeface="Calibri"/>
                <a:cs typeface="Calibri"/>
              </a:rPr>
              <a:t>Durum:</a:t>
            </a:r>
            <a:r>
              <a:rPr sz="2600" dirty="0">
                <a:latin typeface="Calibri"/>
                <a:cs typeface="Calibri"/>
              </a:rPr>
              <a:t> Baba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gazetesini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eline</a:t>
            </a:r>
            <a:r>
              <a:rPr sz="2600" dirty="0">
                <a:latin typeface="Calibri"/>
                <a:cs typeface="Calibri"/>
              </a:rPr>
              <a:t> almış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40" dirty="0">
                <a:latin typeface="Calibri"/>
                <a:cs typeface="Calibri"/>
              </a:rPr>
              <a:t>ve 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koltuğa </a:t>
            </a:r>
            <a:r>
              <a:rPr sz="2600" spc="-30" dirty="0">
                <a:latin typeface="Calibri"/>
                <a:cs typeface="Calibri"/>
              </a:rPr>
              <a:t>oturmuştur. </a:t>
            </a:r>
            <a:r>
              <a:rPr sz="2600" spc="-5" dirty="0">
                <a:latin typeface="Calibri"/>
                <a:cs typeface="Calibri"/>
              </a:rPr>
              <a:t>Çocuk babanın </a:t>
            </a:r>
            <a:r>
              <a:rPr sz="2600" spc="-15" dirty="0">
                <a:latin typeface="Calibri"/>
                <a:cs typeface="Calibri"/>
              </a:rPr>
              <a:t>kucağına 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atlar.</a:t>
            </a:r>
            <a:endParaRPr sz="2600">
              <a:latin typeface="Calibri"/>
              <a:cs typeface="Calibri"/>
            </a:endParaRPr>
          </a:p>
          <a:p>
            <a:pPr marL="12700" marR="5080" algn="just">
              <a:lnSpc>
                <a:spcPct val="80000"/>
              </a:lnSpc>
              <a:spcBef>
                <a:spcPts val="1000"/>
              </a:spcBef>
            </a:pPr>
            <a:r>
              <a:rPr sz="2600" spc="-5" dirty="0">
                <a:latin typeface="Calibri"/>
                <a:cs typeface="Calibri"/>
              </a:rPr>
              <a:t>*Sen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mesajı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: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“Birisi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bir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şey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okurken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onu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rahatsız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etmemelisin”</a:t>
            </a:r>
            <a:endParaRPr sz="2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385"/>
              </a:spcBef>
            </a:pPr>
            <a:r>
              <a:rPr sz="2600" spc="-5" dirty="0">
                <a:latin typeface="Calibri"/>
                <a:cs typeface="Calibri"/>
              </a:rPr>
              <a:t>*Ben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mesajı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: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…………………………….</a:t>
            </a:r>
            <a:endParaRPr sz="2600">
              <a:latin typeface="Calibri"/>
              <a:cs typeface="Calibri"/>
            </a:endParaRPr>
          </a:p>
          <a:p>
            <a:pPr marL="12700" marR="7620" algn="just">
              <a:lnSpc>
                <a:spcPts val="2500"/>
              </a:lnSpc>
              <a:spcBef>
                <a:spcPts val="969"/>
              </a:spcBef>
              <a:buAutoNum type="arabicPeriod" startAt="2"/>
              <a:tabLst>
                <a:tab pos="414020" algn="l"/>
              </a:tabLst>
            </a:pPr>
            <a:r>
              <a:rPr sz="2600" spc="-5" dirty="0">
                <a:latin typeface="Calibri"/>
                <a:cs typeface="Calibri"/>
              </a:rPr>
              <a:t>Durum</a:t>
            </a:r>
            <a:r>
              <a:rPr sz="2600" dirty="0">
                <a:latin typeface="Calibri"/>
                <a:cs typeface="Calibri"/>
              </a:rPr>
              <a:t> :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Çocuk</a:t>
            </a:r>
            <a:r>
              <a:rPr sz="2600" dirty="0">
                <a:latin typeface="Calibri"/>
                <a:cs typeface="Calibri"/>
              </a:rPr>
              <a:t> eli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yüzü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çok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kirli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olarak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sofraya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40" dirty="0">
                <a:latin typeface="Calibri"/>
                <a:cs typeface="Calibri"/>
              </a:rPr>
              <a:t>oturur.</a:t>
            </a:r>
            <a:endParaRPr sz="2600">
              <a:latin typeface="Calibri"/>
              <a:cs typeface="Calibri"/>
            </a:endParaRPr>
          </a:p>
          <a:p>
            <a:pPr marL="12700" marR="6350" algn="just">
              <a:lnSpc>
                <a:spcPts val="2500"/>
              </a:lnSpc>
              <a:spcBef>
                <a:spcPts val="990"/>
              </a:spcBef>
            </a:pPr>
            <a:r>
              <a:rPr sz="2600" spc="-5" dirty="0">
                <a:latin typeface="Calibri"/>
                <a:cs typeface="Calibri"/>
              </a:rPr>
              <a:t>*Sen mesajı </a:t>
            </a:r>
            <a:r>
              <a:rPr sz="2600" dirty="0">
                <a:latin typeface="Calibri"/>
                <a:cs typeface="Calibri"/>
              </a:rPr>
              <a:t>: </a:t>
            </a:r>
            <a:r>
              <a:rPr sz="2600" spc="-5" dirty="0">
                <a:latin typeface="Calibri"/>
                <a:cs typeface="Calibri"/>
              </a:rPr>
              <a:t>“Ne </a:t>
            </a:r>
            <a:r>
              <a:rPr sz="2600" spc="-15" dirty="0">
                <a:latin typeface="Calibri"/>
                <a:cs typeface="Calibri"/>
              </a:rPr>
              <a:t>kadar </a:t>
            </a:r>
            <a:r>
              <a:rPr sz="2600" spc="-5" dirty="0">
                <a:latin typeface="Calibri"/>
                <a:cs typeface="Calibri"/>
              </a:rPr>
              <a:t>pis bir </a:t>
            </a:r>
            <a:r>
              <a:rPr sz="2600" spc="-10" dirty="0">
                <a:latin typeface="Calibri"/>
                <a:cs typeface="Calibri"/>
              </a:rPr>
              <a:t>çocuksun, </a:t>
            </a:r>
            <a:r>
              <a:rPr sz="2600" spc="-15" dirty="0">
                <a:latin typeface="Calibri"/>
                <a:cs typeface="Calibri"/>
              </a:rPr>
              <a:t>bu 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ellerle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nasıl </a:t>
            </a:r>
            <a:r>
              <a:rPr sz="2600" spc="-25" dirty="0">
                <a:latin typeface="Calibri"/>
                <a:cs typeface="Calibri"/>
              </a:rPr>
              <a:t>sofraya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gelebiliyorsun?”</a:t>
            </a:r>
            <a:endParaRPr sz="2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00"/>
              </a:spcBef>
            </a:pPr>
            <a:r>
              <a:rPr sz="2600" dirty="0">
                <a:latin typeface="Calibri"/>
                <a:cs typeface="Calibri"/>
              </a:rPr>
              <a:t>*Ben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mesajı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: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……………………………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-64104"/>
            <a:ext cx="4464051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>
                <a:solidFill>
                  <a:schemeClr val="tx1"/>
                </a:solidFill>
              </a:rPr>
              <a:t>Ben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Dili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-30" dirty="0">
                <a:solidFill>
                  <a:schemeClr val="tx1"/>
                </a:solidFill>
              </a:rPr>
              <a:t>Alıştırmaları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10318751" cy="19351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latin typeface="Calibri"/>
                <a:cs typeface="Calibri"/>
              </a:rPr>
              <a:t>3.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Durum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: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Çocuk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odasında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yüksek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sesle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müzik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dinliyor.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30"/>
              </a:lnSpc>
              <a:spcBef>
                <a:spcPts val="1045"/>
              </a:spcBef>
            </a:pPr>
            <a:r>
              <a:rPr sz="2800" spc="-5" dirty="0">
                <a:latin typeface="Calibri"/>
                <a:cs typeface="Calibri"/>
              </a:rPr>
              <a:t>*Sen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mesajı :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“Müziğin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sesini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niye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bu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kadar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fazla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açıyorsun.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Evdeki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diğer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kişileri de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düşünmelisin.”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800" spc="-5" dirty="0">
                <a:latin typeface="Calibri"/>
                <a:cs typeface="Calibri"/>
              </a:rPr>
              <a:t>*Ben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mesajı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: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………………………….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1780" y="3419855"/>
            <a:ext cx="4550664" cy="275691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92562"/>
            <a:ext cx="10001251" cy="1335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0" dirty="0">
                <a:solidFill>
                  <a:schemeClr val="tx1"/>
                </a:solidFill>
              </a:rPr>
              <a:t>Problem</a:t>
            </a:r>
            <a:r>
              <a:rPr sz="4300" spc="-125" dirty="0">
                <a:solidFill>
                  <a:schemeClr val="tx1"/>
                </a:solidFill>
              </a:rPr>
              <a:t> </a:t>
            </a:r>
            <a:r>
              <a:rPr sz="4300" spc="-45" dirty="0">
                <a:solidFill>
                  <a:schemeClr val="tx1"/>
                </a:solidFill>
              </a:rPr>
              <a:t>Çözmede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40" dirty="0">
                <a:solidFill>
                  <a:schemeClr val="tx1"/>
                </a:solidFill>
              </a:rPr>
              <a:t>Ergenle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25" dirty="0">
                <a:solidFill>
                  <a:schemeClr val="tx1"/>
                </a:solidFill>
              </a:rPr>
              <a:t>İletişim</a:t>
            </a:r>
            <a:r>
              <a:rPr sz="4300" spc="-105" dirty="0">
                <a:solidFill>
                  <a:schemeClr val="tx1"/>
                </a:solidFill>
              </a:rPr>
              <a:t> </a:t>
            </a:r>
            <a:r>
              <a:rPr sz="4300" spc="-35" dirty="0">
                <a:solidFill>
                  <a:schemeClr val="tx1"/>
                </a:solidFill>
              </a:rPr>
              <a:t>ve</a:t>
            </a:r>
            <a:r>
              <a:rPr sz="4300" spc="-65" dirty="0">
                <a:solidFill>
                  <a:schemeClr val="tx1"/>
                </a:solidFill>
              </a:rPr>
              <a:t> </a:t>
            </a:r>
            <a:r>
              <a:rPr sz="4300" spc="-30" dirty="0">
                <a:solidFill>
                  <a:schemeClr val="tx1"/>
                </a:solidFill>
              </a:rPr>
              <a:t>Örnekler</a:t>
            </a:r>
            <a:endParaRPr sz="43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41" y="1707920"/>
            <a:ext cx="10361295" cy="25968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 algn="just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b="1" spc="-10" dirty="0">
                <a:latin typeface="Calibri"/>
                <a:cs typeface="Calibri"/>
              </a:rPr>
              <a:t>Etkili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İletişim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(Net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Mesaj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Verme)</a:t>
            </a: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ct val="90000"/>
              </a:lnSpc>
              <a:spcBef>
                <a:spcPts val="1005"/>
              </a:spcBef>
            </a:pPr>
            <a:r>
              <a:rPr sz="2800" spc="-15" dirty="0">
                <a:latin typeface="Calibri"/>
                <a:cs typeface="Calibri"/>
              </a:rPr>
              <a:t>Ebeveynle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ergen</a:t>
            </a:r>
            <a:r>
              <a:rPr sz="2800" spc="-10" dirty="0">
                <a:latin typeface="Calibri"/>
                <a:cs typeface="Calibri"/>
              </a:rPr>
              <a:t> arasındaki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iletişim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bozukluklarının</a:t>
            </a:r>
            <a:r>
              <a:rPr sz="2800" spc="-5" dirty="0">
                <a:latin typeface="Calibri"/>
                <a:cs typeface="Calibri"/>
              </a:rPr>
              <a:t> en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yaygın 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nedenlerinden biri, </a:t>
            </a:r>
            <a:r>
              <a:rPr sz="2800" spc="-5" dirty="0">
                <a:latin typeface="Calibri"/>
                <a:cs typeface="Calibri"/>
              </a:rPr>
              <a:t>mesajlarımızın açık </a:t>
            </a:r>
            <a:r>
              <a:rPr sz="2800" spc="-30" dirty="0">
                <a:latin typeface="Calibri"/>
                <a:cs typeface="Calibri"/>
              </a:rPr>
              <a:t>olmamasıdır. </a:t>
            </a:r>
            <a:r>
              <a:rPr sz="2800" spc="-5" dirty="0">
                <a:latin typeface="Calibri"/>
                <a:cs typeface="Calibri"/>
              </a:rPr>
              <a:t>Buna </a:t>
            </a:r>
            <a:r>
              <a:rPr sz="2800" spc="-15" dirty="0">
                <a:latin typeface="Calibri"/>
                <a:cs typeface="Calibri"/>
              </a:rPr>
              <a:t>yol </a:t>
            </a:r>
            <a:r>
              <a:rPr sz="2800" spc="-5" dirty="0">
                <a:latin typeface="Calibri"/>
                <a:cs typeface="Calibri"/>
              </a:rPr>
              <a:t>açan, </a:t>
            </a:r>
            <a:r>
              <a:rPr sz="2800" dirty="0">
                <a:latin typeface="Calibri"/>
                <a:cs typeface="Calibri"/>
              </a:rPr>
              <a:t>ne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demek istediğimizi </a:t>
            </a:r>
            <a:r>
              <a:rPr sz="2800" spc="-15" dirty="0">
                <a:latin typeface="Calibri"/>
                <a:cs typeface="Calibri"/>
              </a:rPr>
              <a:t>biliyorsak </a:t>
            </a:r>
            <a:r>
              <a:rPr sz="2800" spc="-5" dirty="0">
                <a:latin typeface="Calibri"/>
                <a:cs typeface="Calibri"/>
              </a:rPr>
              <a:t>da, </a:t>
            </a:r>
            <a:r>
              <a:rPr sz="2800" spc="-20" dirty="0">
                <a:latin typeface="Calibri"/>
                <a:cs typeface="Calibri"/>
              </a:rPr>
              <a:t>kastettiğimiz </a:t>
            </a:r>
            <a:r>
              <a:rPr sz="2800" spc="-10" dirty="0">
                <a:latin typeface="Calibri"/>
                <a:cs typeface="Calibri"/>
              </a:rPr>
              <a:t>şeyi başkalarının </a:t>
            </a:r>
            <a:r>
              <a:rPr sz="2800" spc="-30" dirty="0">
                <a:latin typeface="Calibri"/>
                <a:cs typeface="Calibri"/>
              </a:rPr>
              <a:t>kolayca 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anlayabileceği</a:t>
            </a:r>
            <a:r>
              <a:rPr sz="2800" spc="6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şekilde</a:t>
            </a:r>
            <a:r>
              <a:rPr sz="2800" spc="-5" dirty="0">
                <a:latin typeface="Calibri"/>
                <a:cs typeface="Calibri"/>
              </a:rPr>
              <a:t> nasıl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ifade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edeceğimizi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zaman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bilemememizdir.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7576" y="4163567"/>
            <a:ext cx="3736848" cy="229971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92562"/>
            <a:ext cx="10001251" cy="1335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0" dirty="0">
                <a:solidFill>
                  <a:schemeClr val="tx1"/>
                </a:solidFill>
              </a:rPr>
              <a:t>Problem</a:t>
            </a:r>
            <a:r>
              <a:rPr sz="4300" spc="-125" dirty="0">
                <a:solidFill>
                  <a:schemeClr val="tx1"/>
                </a:solidFill>
              </a:rPr>
              <a:t> </a:t>
            </a:r>
            <a:r>
              <a:rPr sz="4300" spc="-45" dirty="0">
                <a:solidFill>
                  <a:schemeClr val="tx1"/>
                </a:solidFill>
              </a:rPr>
              <a:t>Çözmede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40" dirty="0">
                <a:solidFill>
                  <a:schemeClr val="tx1"/>
                </a:solidFill>
              </a:rPr>
              <a:t>Ergenle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25" dirty="0">
                <a:solidFill>
                  <a:schemeClr val="tx1"/>
                </a:solidFill>
              </a:rPr>
              <a:t>İletişim</a:t>
            </a:r>
            <a:r>
              <a:rPr sz="4300" spc="-105" dirty="0">
                <a:solidFill>
                  <a:schemeClr val="tx1"/>
                </a:solidFill>
              </a:rPr>
              <a:t> </a:t>
            </a:r>
            <a:r>
              <a:rPr sz="4300" spc="-35" dirty="0">
                <a:solidFill>
                  <a:schemeClr val="tx1"/>
                </a:solidFill>
              </a:rPr>
              <a:t>ve</a:t>
            </a:r>
            <a:r>
              <a:rPr sz="4300" spc="-65" dirty="0">
                <a:solidFill>
                  <a:schemeClr val="tx1"/>
                </a:solidFill>
              </a:rPr>
              <a:t> </a:t>
            </a:r>
            <a:r>
              <a:rPr sz="4300" spc="-30" dirty="0">
                <a:solidFill>
                  <a:schemeClr val="tx1"/>
                </a:solidFill>
              </a:rPr>
              <a:t>Örnekler</a:t>
            </a:r>
            <a:endParaRPr sz="43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10358120" cy="220218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70"/>
              </a:spcBef>
            </a:pPr>
            <a:r>
              <a:rPr sz="2800" b="1" spc="-10" dirty="0">
                <a:latin typeface="Calibri"/>
                <a:cs typeface="Calibri"/>
              </a:rPr>
              <a:t>ÖRNEK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1.</a:t>
            </a: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ct val="90000"/>
              </a:lnSpc>
              <a:spcBef>
                <a:spcPts val="1005"/>
              </a:spcBef>
            </a:pPr>
            <a:r>
              <a:rPr sz="2800" spc="-10" dirty="0">
                <a:latin typeface="Calibri"/>
                <a:cs typeface="Calibri"/>
              </a:rPr>
              <a:t>“Makul </a:t>
            </a:r>
            <a:r>
              <a:rPr sz="2800" spc="-5" dirty="0">
                <a:latin typeface="Calibri"/>
                <a:cs typeface="Calibri"/>
              </a:rPr>
              <a:t>bir </a:t>
            </a:r>
            <a:r>
              <a:rPr sz="2800" spc="-20" dirty="0">
                <a:latin typeface="Calibri"/>
                <a:cs typeface="Calibri"/>
              </a:rPr>
              <a:t>saatte evde </a:t>
            </a:r>
            <a:r>
              <a:rPr sz="2800" spc="-5" dirty="0">
                <a:latin typeface="Calibri"/>
                <a:cs typeface="Calibri"/>
              </a:rPr>
              <a:t>olmanı </a:t>
            </a:r>
            <a:r>
              <a:rPr sz="2800" spc="-10" dirty="0">
                <a:latin typeface="Calibri"/>
                <a:cs typeface="Calibri"/>
              </a:rPr>
              <a:t>istiyorum” </a:t>
            </a:r>
            <a:r>
              <a:rPr sz="2800" spc="-5" dirty="0">
                <a:latin typeface="Calibri"/>
                <a:cs typeface="Calibri"/>
              </a:rPr>
              <a:t>gibi basit bir mesajla, </a:t>
            </a:r>
            <a:r>
              <a:rPr sz="2800" spc="-15" dirty="0">
                <a:latin typeface="Calibri"/>
                <a:cs typeface="Calibri"/>
              </a:rPr>
              <a:t>ergen </a:t>
            </a:r>
            <a:r>
              <a:rPr sz="2800" spc="-10" dirty="0">
                <a:latin typeface="Calibri"/>
                <a:cs typeface="Calibri"/>
              </a:rPr>
              <a:t> çocuğunuzun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saat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22.00‘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kadar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eve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gelmesi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gerektiğini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kastediyor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olabilirsiniz.</a:t>
            </a:r>
            <a:r>
              <a:rPr sz="2800" spc="-5" dirty="0">
                <a:latin typeface="Calibri"/>
                <a:cs typeface="Calibri"/>
              </a:rPr>
              <a:t> Çocuğunuz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“makul</a:t>
            </a:r>
            <a:r>
              <a:rPr sz="2800" spc="-5" dirty="0">
                <a:latin typeface="Calibri"/>
                <a:cs typeface="Calibri"/>
              </a:rPr>
              <a:t> saati”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gecenin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biri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olarak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yorumlayabilir.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9991" y="3796284"/>
            <a:ext cx="2147316" cy="282549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92562"/>
            <a:ext cx="10001251" cy="1335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0" dirty="0">
                <a:solidFill>
                  <a:schemeClr val="tx1"/>
                </a:solidFill>
              </a:rPr>
              <a:t>Problem</a:t>
            </a:r>
            <a:r>
              <a:rPr sz="4300" spc="-125" dirty="0">
                <a:solidFill>
                  <a:schemeClr val="tx1"/>
                </a:solidFill>
              </a:rPr>
              <a:t> </a:t>
            </a:r>
            <a:r>
              <a:rPr sz="4300" spc="-45" dirty="0">
                <a:solidFill>
                  <a:schemeClr val="tx1"/>
                </a:solidFill>
              </a:rPr>
              <a:t>Çözmede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40" dirty="0">
                <a:solidFill>
                  <a:schemeClr val="tx1"/>
                </a:solidFill>
              </a:rPr>
              <a:t>Ergenle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25" dirty="0">
                <a:solidFill>
                  <a:schemeClr val="tx1"/>
                </a:solidFill>
              </a:rPr>
              <a:t>İletişim</a:t>
            </a:r>
            <a:r>
              <a:rPr sz="4300" spc="-105" dirty="0">
                <a:solidFill>
                  <a:schemeClr val="tx1"/>
                </a:solidFill>
              </a:rPr>
              <a:t> </a:t>
            </a:r>
            <a:r>
              <a:rPr sz="4300" spc="-35" dirty="0">
                <a:solidFill>
                  <a:schemeClr val="tx1"/>
                </a:solidFill>
              </a:rPr>
              <a:t>ve</a:t>
            </a:r>
            <a:r>
              <a:rPr sz="4300" spc="-65" dirty="0">
                <a:solidFill>
                  <a:schemeClr val="tx1"/>
                </a:solidFill>
              </a:rPr>
              <a:t> </a:t>
            </a:r>
            <a:r>
              <a:rPr sz="4300" spc="-30" dirty="0">
                <a:solidFill>
                  <a:schemeClr val="tx1"/>
                </a:solidFill>
              </a:rPr>
              <a:t>Örnekler</a:t>
            </a:r>
            <a:endParaRPr sz="43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12112"/>
            <a:ext cx="6526531" cy="3769622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500" b="1" spc="-10" dirty="0">
                <a:latin typeface="Calibri"/>
                <a:cs typeface="Calibri"/>
              </a:rPr>
              <a:t>ÖRNEK</a:t>
            </a:r>
            <a:r>
              <a:rPr sz="2500" b="1" spc="-20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2.</a:t>
            </a:r>
            <a:endParaRPr sz="2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500" spc="-15" dirty="0">
                <a:latin typeface="Calibri"/>
                <a:cs typeface="Calibri"/>
              </a:rPr>
              <a:t>SÖYLENEN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CÜMLE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: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Ahmet,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lütfen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yatağını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düzelt.</a:t>
            </a:r>
            <a:endParaRPr sz="2500" dirty="0">
              <a:latin typeface="Calibri"/>
              <a:cs typeface="Calibri"/>
            </a:endParaRPr>
          </a:p>
          <a:p>
            <a:pPr marL="12700" marR="5715">
              <a:lnSpc>
                <a:spcPts val="2700"/>
              </a:lnSpc>
              <a:spcBef>
                <a:spcPts val="1050"/>
              </a:spcBef>
            </a:pPr>
            <a:r>
              <a:rPr sz="2500" spc="-5" dirty="0">
                <a:latin typeface="Calibri"/>
                <a:cs typeface="Calibri"/>
              </a:rPr>
              <a:t>KASTETTİĞİNİZ </a:t>
            </a:r>
            <a:r>
              <a:rPr sz="2500" dirty="0">
                <a:latin typeface="Calibri"/>
                <a:cs typeface="Calibri"/>
              </a:rPr>
              <a:t>ŞEY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: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Ahmet,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lütfen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yatağını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hemen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düzelt,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çünkü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az </a:t>
            </a:r>
            <a:r>
              <a:rPr sz="2500" spc="-15" dirty="0">
                <a:latin typeface="Calibri"/>
                <a:cs typeface="Calibri"/>
              </a:rPr>
              <a:t>sonra </a:t>
            </a:r>
            <a:r>
              <a:rPr sz="2500" spc="-5" dirty="0">
                <a:latin typeface="Calibri"/>
                <a:cs typeface="Calibri"/>
              </a:rPr>
              <a:t>misafirlerimiz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gelecek.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 dirty="0">
              <a:latin typeface="Calibri"/>
              <a:cs typeface="Calibri"/>
            </a:endParaRPr>
          </a:p>
          <a:p>
            <a:pPr marL="12700" marR="5080" algn="just">
              <a:lnSpc>
                <a:spcPct val="90000"/>
              </a:lnSpc>
              <a:spcBef>
                <a:spcPts val="1605"/>
              </a:spcBef>
            </a:pPr>
            <a:r>
              <a:rPr sz="2500" spc="-5" dirty="0">
                <a:latin typeface="Calibri"/>
                <a:cs typeface="Calibri"/>
              </a:rPr>
              <a:t>Ne demek istediğinizi </a:t>
            </a:r>
            <a:r>
              <a:rPr sz="2500" spc="-15" dirty="0">
                <a:latin typeface="Calibri"/>
                <a:cs typeface="Calibri"/>
              </a:rPr>
              <a:t>tam </a:t>
            </a:r>
            <a:r>
              <a:rPr sz="2500" spc="-10" dirty="0">
                <a:latin typeface="Calibri"/>
                <a:cs typeface="Calibri"/>
              </a:rPr>
              <a:t>olarak </a:t>
            </a:r>
            <a:r>
              <a:rPr sz="2500" spc="-5" dirty="0">
                <a:latin typeface="Calibri"/>
                <a:cs typeface="Calibri"/>
              </a:rPr>
              <a:t>belirtmediğiniz 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sürece</a:t>
            </a:r>
            <a:r>
              <a:rPr sz="2500" spc="-5" dirty="0">
                <a:latin typeface="Calibri"/>
                <a:cs typeface="Calibri"/>
              </a:rPr>
              <a:t> bütün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normal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ergenler</a:t>
            </a:r>
            <a:r>
              <a:rPr sz="2500" spc="-5" dirty="0">
                <a:latin typeface="Calibri"/>
                <a:cs typeface="Calibri"/>
              </a:rPr>
              <a:t> gibi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Ahmet</a:t>
            </a:r>
            <a:r>
              <a:rPr sz="2500" dirty="0">
                <a:latin typeface="Calibri"/>
                <a:cs typeface="Calibri"/>
              </a:rPr>
              <a:t> de 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düşüncenizi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şöyle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anlayacak: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“Ahmet,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lütfen </a:t>
            </a:r>
            <a:r>
              <a:rPr sz="2500" spc="-55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yatağını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bir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ara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düzelt.”</a:t>
            </a:r>
            <a:endParaRPr sz="25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6577" y="2590800"/>
            <a:ext cx="4440139" cy="242468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92562"/>
            <a:ext cx="10001251" cy="1335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0" dirty="0">
                <a:solidFill>
                  <a:schemeClr val="tx1"/>
                </a:solidFill>
              </a:rPr>
              <a:t>Problem</a:t>
            </a:r>
            <a:r>
              <a:rPr sz="4300" spc="-125" dirty="0">
                <a:solidFill>
                  <a:schemeClr val="tx1"/>
                </a:solidFill>
              </a:rPr>
              <a:t> </a:t>
            </a:r>
            <a:r>
              <a:rPr sz="4300" spc="-45" dirty="0">
                <a:solidFill>
                  <a:schemeClr val="tx1"/>
                </a:solidFill>
              </a:rPr>
              <a:t>Çözmede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40" dirty="0">
                <a:solidFill>
                  <a:schemeClr val="tx1"/>
                </a:solidFill>
              </a:rPr>
              <a:t>Ergenle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25" dirty="0">
                <a:solidFill>
                  <a:schemeClr val="tx1"/>
                </a:solidFill>
              </a:rPr>
              <a:t>İletişim</a:t>
            </a:r>
            <a:r>
              <a:rPr sz="4300" spc="-105" dirty="0">
                <a:solidFill>
                  <a:schemeClr val="tx1"/>
                </a:solidFill>
              </a:rPr>
              <a:t> </a:t>
            </a:r>
            <a:r>
              <a:rPr sz="4300" spc="-35" dirty="0">
                <a:solidFill>
                  <a:schemeClr val="tx1"/>
                </a:solidFill>
              </a:rPr>
              <a:t>ve</a:t>
            </a:r>
            <a:r>
              <a:rPr sz="4300" spc="-65" dirty="0">
                <a:solidFill>
                  <a:schemeClr val="tx1"/>
                </a:solidFill>
              </a:rPr>
              <a:t> </a:t>
            </a:r>
            <a:r>
              <a:rPr sz="4300" spc="-30" dirty="0">
                <a:solidFill>
                  <a:schemeClr val="tx1"/>
                </a:solidFill>
              </a:rPr>
              <a:t>Örnekler</a:t>
            </a:r>
            <a:endParaRPr sz="43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41" y="1707920"/>
            <a:ext cx="10360025" cy="412035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Bu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tür</a:t>
            </a:r>
            <a:r>
              <a:rPr sz="2800" spc="-10" dirty="0">
                <a:latin typeface="Calibri"/>
                <a:cs typeface="Calibri"/>
              </a:rPr>
              <a:t> durumlarda;</a:t>
            </a:r>
            <a:endParaRPr sz="2800">
              <a:latin typeface="Calibri"/>
              <a:cs typeface="Calibri"/>
            </a:endParaRPr>
          </a:p>
          <a:p>
            <a:pPr marL="12700" marR="8890">
              <a:lnSpc>
                <a:spcPts val="3030"/>
              </a:lnSpc>
              <a:spcBef>
                <a:spcPts val="1045"/>
              </a:spcBef>
            </a:pPr>
            <a:r>
              <a:rPr sz="2800" spc="-5" dirty="0">
                <a:latin typeface="Calibri"/>
                <a:cs typeface="Calibri"/>
              </a:rPr>
              <a:t>Sorunun</a:t>
            </a:r>
            <a:r>
              <a:rPr sz="2800" spc="1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mesajınızı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oluşturma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tarzından</a:t>
            </a:r>
            <a:r>
              <a:rPr sz="2800" spc="1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kaynaklanıp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kaynaklanmadığını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anlamak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için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ifadelerinizi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analiz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edin.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Kendinize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şu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soruları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sorun:</a:t>
            </a:r>
            <a:endParaRPr sz="2800">
              <a:latin typeface="Calibri"/>
              <a:cs typeface="Calibri"/>
            </a:endParaRPr>
          </a:p>
          <a:p>
            <a:pPr marL="12700" marR="7620">
              <a:lnSpc>
                <a:spcPts val="3020"/>
              </a:lnSpc>
              <a:spcBef>
                <a:spcPts val="994"/>
              </a:spcBef>
              <a:tabLst>
                <a:tab pos="1138555" algn="l"/>
                <a:tab pos="3395979" algn="l"/>
                <a:tab pos="3882390" algn="l"/>
                <a:tab pos="4401820" algn="l"/>
                <a:tab pos="5281930" algn="l"/>
                <a:tab pos="8005445" algn="l"/>
                <a:tab pos="9502140" algn="l"/>
                <a:tab pos="9988550" algn="l"/>
              </a:tabLst>
            </a:pPr>
            <a:r>
              <a:rPr sz="2800" spc="60" dirty="0">
                <a:latin typeface="Calibri"/>
                <a:cs typeface="Calibri"/>
              </a:rPr>
              <a:t>“</a:t>
            </a:r>
            <a:r>
              <a:rPr sz="2800" spc="-18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anl</a:t>
            </a:r>
            <a:r>
              <a:rPr sz="2800" spc="-20" dirty="0">
                <a:latin typeface="Calibri"/>
                <a:cs typeface="Calibri"/>
              </a:rPr>
              <a:t>ı</a:t>
            </a:r>
            <a:r>
              <a:rPr sz="2800" spc="-5" dirty="0">
                <a:latin typeface="Calibri"/>
                <a:cs typeface="Calibri"/>
              </a:rPr>
              <a:t>ş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laş</a:t>
            </a:r>
            <a:r>
              <a:rPr sz="2800" spc="-15" dirty="0">
                <a:latin typeface="Calibri"/>
                <a:cs typeface="Calibri"/>
              </a:rPr>
              <a:t>ı</a:t>
            </a:r>
            <a:r>
              <a:rPr sz="2800" spc="-5" dirty="0">
                <a:latin typeface="Calibri"/>
                <a:cs typeface="Calibri"/>
              </a:rPr>
              <a:t>lab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le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ek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7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arklı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0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umlanabilece</a:t>
            </a:r>
            <a:r>
              <a:rPr sz="2800" spc="-5" dirty="0">
                <a:latin typeface="Calibri"/>
                <a:cs typeface="Calibri"/>
              </a:rPr>
              <a:t>k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40" dirty="0">
                <a:latin typeface="Calibri"/>
                <a:cs typeface="Calibri"/>
              </a:rPr>
              <a:t>ö</a:t>
            </a:r>
            <a:r>
              <a:rPr sz="2800" spc="-70" dirty="0">
                <a:latin typeface="Calibri"/>
                <a:cs typeface="Calibri"/>
              </a:rPr>
              <a:t>z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5" dirty="0">
                <a:latin typeface="Calibri"/>
                <a:cs typeface="Calibri"/>
              </a:rPr>
              <a:t>ü</a:t>
            </a:r>
            <a:r>
              <a:rPr sz="2800" spc="-5" dirty="0">
                <a:latin typeface="Calibri"/>
                <a:cs typeface="Calibri"/>
              </a:rPr>
              <a:t>kler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da  </a:t>
            </a:r>
            <a:r>
              <a:rPr sz="2800" spc="-5" dirty="0">
                <a:latin typeface="Calibri"/>
                <a:cs typeface="Calibri"/>
              </a:rPr>
              <a:t>cümleler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kullandım?”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30"/>
              </a:lnSpc>
              <a:spcBef>
                <a:spcPts val="994"/>
              </a:spcBef>
              <a:tabLst>
                <a:tab pos="1207135" algn="l"/>
                <a:tab pos="2609850" algn="l"/>
                <a:tab pos="4954270" algn="l"/>
                <a:tab pos="5972175" algn="l"/>
                <a:tab pos="7785734" algn="l"/>
              </a:tabLst>
            </a:pPr>
            <a:r>
              <a:rPr sz="2800" spc="-45" dirty="0">
                <a:latin typeface="Calibri"/>
                <a:cs typeface="Calibri"/>
              </a:rPr>
              <a:t>“Acaba	</a:t>
            </a:r>
            <a:r>
              <a:rPr sz="2800" spc="-10" dirty="0">
                <a:latin typeface="Calibri"/>
                <a:cs typeface="Calibri"/>
              </a:rPr>
              <a:t>sözlerim	</a:t>
            </a:r>
            <a:r>
              <a:rPr sz="2800" spc="-15" dirty="0">
                <a:latin typeface="Calibri"/>
                <a:cs typeface="Calibri"/>
              </a:rPr>
              <a:t>kastettiğimden	başka	</a:t>
            </a:r>
            <a:r>
              <a:rPr sz="2800" spc="-10" dirty="0">
                <a:latin typeface="Calibri"/>
                <a:cs typeface="Calibri"/>
              </a:rPr>
              <a:t>anlamlarda	yorumlanabilecek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kadar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belirsiz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mi?”</a:t>
            </a:r>
            <a:endParaRPr sz="2800">
              <a:latin typeface="Calibri"/>
              <a:cs typeface="Calibri"/>
            </a:endParaRPr>
          </a:p>
          <a:p>
            <a:pPr marL="12700" marR="7620">
              <a:lnSpc>
                <a:spcPts val="3020"/>
              </a:lnSpc>
              <a:spcBef>
                <a:spcPts val="1010"/>
              </a:spcBef>
              <a:tabLst>
                <a:tab pos="1236345" algn="l"/>
                <a:tab pos="3176905" algn="l"/>
                <a:tab pos="4514850" algn="l"/>
                <a:tab pos="6402070" algn="l"/>
                <a:tab pos="7284720" algn="l"/>
                <a:tab pos="9406255" algn="l"/>
                <a:tab pos="9985375" algn="l"/>
              </a:tabLst>
            </a:pPr>
            <a:r>
              <a:rPr sz="2800" dirty="0">
                <a:latin typeface="Calibri"/>
                <a:cs typeface="Calibri"/>
              </a:rPr>
              <a:t>“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en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ç</a:t>
            </a:r>
            <a:r>
              <a:rPr sz="2800" spc="-10" dirty="0">
                <a:latin typeface="Calibri"/>
                <a:cs typeface="Calibri"/>
              </a:rPr>
              <a:t>ocuğ</a:t>
            </a:r>
            <a:r>
              <a:rPr sz="2800" spc="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5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asını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5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arı</a:t>
            </a:r>
            <a:r>
              <a:rPr sz="2800" spc="-50" dirty="0">
                <a:latin typeface="Calibri"/>
                <a:cs typeface="Calibri"/>
              </a:rPr>
              <a:t>ş</a:t>
            </a:r>
            <a:r>
              <a:rPr sz="2800" spc="-5" dirty="0">
                <a:latin typeface="Calibri"/>
                <a:cs typeface="Calibri"/>
              </a:rPr>
              <a:t>tı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ak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içsel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g</a:t>
            </a:r>
            <a:r>
              <a:rPr sz="2800" spc="-10" dirty="0">
                <a:latin typeface="Calibri"/>
                <a:cs typeface="Calibri"/>
              </a:rPr>
              <a:t>ö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der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eler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	da  </a:t>
            </a:r>
            <a:r>
              <a:rPr sz="2800" spc="-5" dirty="0">
                <a:latin typeface="Calibri"/>
                <a:cs typeface="Calibri"/>
              </a:rPr>
              <a:t>anlaşılmaz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sözler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kullandım?”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41" y="613004"/>
            <a:ext cx="177609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30" dirty="0">
                <a:solidFill>
                  <a:schemeClr val="tx1"/>
                </a:solidFill>
              </a:rPr>
              <a:t>E</a:t>
            </a:r>
            <a:r>
              <a:rPr sz="3600" spc="-80" dirty="0">
                <a:solidFill>
                  <a:schemeClr val="tx1"/>
                </a:solidFill>
              </a:rPr>
              <a:t>r</a:t>
            </a:r>
            <a:r>
              <a:rPr sz="3600" spc="-65" dirty="0">
                <a:solidFill>
                  <a:schemeClr val="tx1"/>
                </a:solidFill>
              </a:rPr>
              <a:t>g</a:t>
            </a:r>
            <a:r>
              <a:rPr sz="3600" spc="-45" dirty="0">
                <a:solidFill>
                  <a:schemeClr val="tx1"/>
                </a:solidFill>
              </a:rPr>
              <a:t>e</a:t>
            </a:r>
            <a:r>
              <a:rPr sz="3600" spc="-60" dirty="0">
                <a:solidFill>
                  <a:schemeClr val="tx1"/>
                </a:solidFill>
              </a:rPr>
              <a:t>n</a:t>
            </a:r>
            <a:r>
              <a:rPr sz="3600" spc="-30" dirty="0">
                <a:solidFill>
                  <a:schemeClr val="tx1"/>
                </a:solidFill>
              </a:rPr>
              <a:t>li</a:t>
            </a:r>
            <a:r>
              <a:rPr sz="3600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8735"/>
            <a:ext cx="6112511" cy="662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5080" indent="-229235">
              <a:lnSpc>
                <a:spcPts val="2380"/>
              </a:lnSpc>
              <a:spcBef>
                <a:spcPts val="390"/>
              </a:spcBef>
              <a:buFont typeface="Arial MT"/>
              <a:buChar char="•"/>
              <a:tabLst>
                <a:tab pos="241300" algn="l"/>
                <a:tab pos="241935" algn="l"/>
                <a:tab pos="1298575" algn="l"/>
                <a:tab pos="2098675" algn="l"/>
                <a:tab pos="3115945" algn="l"/>
                <a:tab pos="3883660" algn="l"/>
                <a:tab pos="5008880" algn="l"/>
                <a:tab pos="5476875" algn="l"/>
              </a:tabLst>
            </a:pPr>
            <a:r>
              <a:rPr sz="2200" spc="-10" dirty="0">
                <a:latin typeface="Calibri"/>
                <a:cs typeface="Calibri"/>
              </a:rPr>
              <a:t>E</a:t>
            </a:r>
            <a:r>
              <a:rPr sz="2200" spc="-35" dirty="0">
                <a:latin typeface="Calibri"/>
                <a:cs typeface="Calibri"/>
              </a:rPr>
              <a:t>rg</a:t>
            </a:r>
            <a:r>
              <a:rPr sz="2200" spc="-5" dirty="0">
                <a:latin typeface="Calibri"/>
                <a:cs typeface="Calibri"/>
              </a:rPr>
              <a:t>enlik</a:t>
            </a:r>
            <a:r>
              <a:rPr sz="2200" dirty="0">
                <a:latin typeface="Calibri"/>
                <a:cs typeface="Calibri"/>
              </a:rPr>
              <a:t>	b</a:t>
            </a:r>
            <a:r>
              <a:rPr sz="2200" spc="-5" dirty="0">
                <a:latin typeface="Calibri"/>
                <a:cs typeface="Calibri"/>
              </a:rPr>
              <a:t>elirli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40" dirty="0">
                <a:latin typeface="Calibri"/>
                <a:cs typeface="Calibri"/>
              </a:rPr>
              <a:t>y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ş</a:t>
            </a:r>
            <a:r>
              <a:rPr sz="2200" spc="-5" dirty="0">
                <a:latin typeface="Calibri"/>
                <a:cs typeface="Calibri"/>
              </a:rPr>
              <a:t>l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5" dirty="0">
                <a:latin typeface="Calibri"/>
                <a:cs typeface="Calibri"/>
              </a:rPr>
              <a:t>r</a:t>
            </a:r>
            <a:r>
              <a:rPr sz="2200" spc="-20" dirty="0">
                <a:latin typeface="Calibri"/>
                <a:cs typeface="Calibri"/>
              </a:rPr>
              <a:t>l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sını</a:t>
            </a:r>
            <a:r>
              <a:rPr sz="2200" spc="-1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lı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olm</a:t>
            </a:r>
            <a:r>
              <a:rPr sz="2200" spc="-40" dirty="0">
                <a:latin typeface="Calibri"/>
                <a:cs typeface="Calibri"/>
              </a:rPr>
              <a:t>ay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5" dirty="0">
                <a:latin typeface="Calibri"/>
                <a:cs typeface="Calibri"/>
              </a:rPr>
              <a:t>n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bi</a:t>
            </a:r>
            <a:r>
              <a:rPr sz="2200" spc="-5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h</a:t>
            </a:r>
            <a:r>
              <a:rPr sz="2200" spc="-40" dirty="0">
                <a:latin typeface="Calibri"/>
                <a:cs typeface="Calibri"/>
              </a:rPr>
              <a:t>ay</a:t>
            </a:r>
            <a:r>
              <a:rPr sz="2200" spc="-25" dirty="0">
                <a:latin typeface="Calibri"/>
                <a:cs typeface="Calibri"/>
              </a:rPr>
              <a:t>a</a:t>
            </a:r>
            <a:r>
              <a:rPr sz="2200" spc="-5" dirty="0">
                <a:latin typeface="Calibri"/>
                <a:cs typeface="Calibri"/>
              </a:rPr>
              <a:t>t  </a:t>
            </a:r>
            <a:r>
              <a:rPr sz="2200" spc="-30" dirty="0">
                <a:latin typeface="Calibri"/>
                <a:cs typeface="Calibri"/>
              </a:rPr>
              <a:t>dönemidir.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2967355"/>
            <a:ext cx="3710304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  <a:tab pos="241935" algn="l"/>
                <a:tab pos="1463675" algn="l"/>
                <a:tab pos="2588260" algn="l"/>
              </a:tabLst>
            </a:pPr>
            <a:r>
              <a:rPr sz="2200" spc="-10" dirty="0">
                <a:latin typeface="Calibri"/>
                <a:cs typeface="Calibri"/>
              </a:rPr>
              <a:t>Ergenlik	</a:t>
            </a:r>
            <a:r>
              <a:rPr sz="2200" spc="-5" dirty="0">
                <a:latin typeface="Calibri"/>
                <a:cs typeface="Calibri"/>
              </a:rPr>
              <a:t>çağının	</a:t>
            </a:r>
            <a:r>
              <a:rPr sz="2200" spc="-10" dirty="0">
                <a:latin typeface="Calibri"/>
                <a:cs typeface="Calibri"/>
              </a:rPr>
              <a:t>başlangıcı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844" y="2967355"/>
            <a:ext cx="4281171" cy="66556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3779520">
              <a:lnSpc>
                <a:spcPts val="2380"/>
              </a:lnSpc>
              <a:spcBef>
                <a:spcPts val="390"/>
              </a:spcBef>
              <a:tabLst>
                <a:tab pos="1642745" algn="l"/>
                <a:tab pos="2888615" algn="l"/>
                <a:tab pos="3545204" algn="l"/>
              </a:tabLst>
            </a:pPr>
            <a:r>
              <a:rPr sz="2200" spc="-5" dirty="0">
                <a:latin typeface="Calibri"/>
                <a:cs typeface="Calibri"/>
              </a:rPr>
              <a:t>gibi,  </a:t>
            </a:r>
            <a:r>
              <a:rPr sz="2200" spc="-10" dirty="0">
                <a:latin typeface="Calibri"/>
                <a:cs typeface="Calibri"/>
              </a:rPr>
              <a:t>yetişkinliğe	geçmek	</a:t>
            </a:r>
            <a:r>
              <a:rPr sz="2200" spc="-5" dirty="0">
                <a:latin typeface="Calibri"/>
                <a:cs typeface="Calibri"/>
              </a:rPr>
              <a:t>de	</a:t>
            </a:r>
            <a:r>
              <a:rPr sz="2200" spc="-10" dirty="0">
                <a:latin typeface="Calibri"/>
                <a:cs typeface="Calibri"/>
              </a:rPr>
              <a:t>farklı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13019" y="2967355"/>
            <a:ext cx="1416051" cy="66556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113030">
              <a:lnSpc>
                <a:spcPts val="2380"/>
              </a:lnSpc>
              <a:spcBef>
                <a:spcPts val="390"/>
              </a:spcBef>
            </a:pP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-30" dirty="0">
                <a:latin typeface="Calibri"/>
                <a:cs typeface="Calibri"/>
              </a:rPr>
              <a:t>r</a:t>
            </a:r>
            <a:r>
              <a:rPr sz="2200" spc="-35" dirty="0">
                <a:latin typeface="Calibri"/>
                <a:cs typeface="Calibri"/>
              </a:rPr>
              <a:t>g</a:t>
            </a:r>
            <a:r>
              <a:rPr sz="2200" spc="-5" dirty="0">
                <a:latin typeface="Calibri"/>
                <a:cs typeface="Calibri"/>
              </a:rPr>
              <a:t>enli</a:t>
            </a:r>
            <a:r>
              <a:rPr sz="2200" spc="-25" dirty="0">
                <a:latin typeface="Calibri"/>
                <a:cs typeface="Calibri"/>
              </a:rPr>
              <a:t>kt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5" dirty="0">
                <a:latin typeface="Calibri"/>
                <a:cs typeface="Calibri"/>
              </a:rPr>
              <a:t>n  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dirty="0">
                <a:latin typeface="Calibri"/>
                <a:cs typeface="Calibri"/>
              </a:rPr>
              <a:t>o</a:t>
            </a:r>
            <a:r>
              <a:rPr sz="2200" spc="-10" dirty="0">
                <a:latin typeface="Calibri"/>
                <a:cs typeface="Calibri"/>
              </a:rPr>
              <a:t>pluml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da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5844" y="3570859"/>
            <a:ext cx="459232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birbirinden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başka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kriterlere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bağlı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olabilir.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6940" y="4429126"/>
            <a:ext cx="1138555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165" dirty="0">
                <a:latin typeface="Calibri"/>
                <a:cs typeface="Calibri"/>
              </a:rPr>
              <a:t>Y</a:t>
            </a:r>
            <a:r>
              <a:rPr sz="2200" spc="-5" dirty="0">
                <a:latin typeface="Calibri"/>
                <a:cs typeface="Calibri"/>
              </a:rPr>
              <a:t>etiş</a:t>
            </a:r>
            <a:r>
              <a:rPr sz="2200" dirty="0">
                <a:latin typeface="Calibri"/>
                <a:cs typeface="Calibri"/>
              </a:rPr>
              <a:t>m</a:t>
            </a:r>
            <a:r>
              <a:rPr sz="2200" spc="-5" dirty="0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03449" y="4429126"/>
            <a:ext cx="4824731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98245" algn="l"/>
                <a:tab pos="1940560" algn="l"/>
                <a:tab pos="2726690" algn="l"/>
                <a:tab pos="3304540" algn="l"/>
              </a:tabLst>
            </a:pPr>
            <a:r>
              <a:rPr sz="2200" spc="-15" dirty="0">
                <a:latin typeface="Calibri"/>
                <a:cs typeface="Calibri"/>
              </a:rPr>
              <a:t>koşulları,	</a:t>
            </a:r>
            <a:r>
              <a:rPr sz="2200" spc="-25" dirty="0">
                <a:latin typeface="Calibri"/>
                <a:cs typeface="Calibri"/>
              </a:rPr>
              <a:t>zeka,	</a:t>
            </a:r>
            <a:r>
              <a:rPr sz="2200" spc="-10" dirty="0">
                <a:latin typeface="Calibri"/>
                <a:cs typeface="Calibri"/>
              </a:rPr>
              <a:t>çevre	</a:t>
            </a:r>
            <a:r>
              <a:rPr sz="2200" spc="-5" dirty="0">
                <a:latin typeface="Calibri"/>
                <a:cs typeface="Calibri"/>
              </a:rPr>
              <a:t>gibi	</a:t>
            </a:r>
            <a:r>
              <a:rPr sz="2200" spc="-10" dirty="0">
                <a:latin typeface="Calibri"/>
                <a:cs typeface="Calibri"/>
              </a:rPr>
              <a:t>değişkenlerin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5845" y="4730878"/>
            <a:ext cx="588010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farklılaşması</a:t>
            </a:r>
            <a:r>
              <a:rPr sz="2200" spc="1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nedenleriyle</a:t>
            </a:r>
            <a:r>
              <a:rPr sz="2200" spc="1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ergenlik</a:t>
            </a:r>
            <a:r>
              <a:rPr sz="2200" spc="1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için</a:t>
            </a:r>
            <a:r>
              <a:rPr sz="2200" spc="15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kesin</a:t>
            </a:r>
            <a:r>
              <a:rPr sz="2200" spc="1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bir</a:t>
            </a:r>
            <a:r>
              <a:rPr sz="2200" spc="17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yaş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87981" y="5032629"/>
            <a:ext cx="5139691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3945" algn="l"/>
                <a:tab pos="1951355" algn="l"/>
                <a:tab pos="3597275" algn="l"/>
              </a:tabLst>
            </a:pPr>
            <a:r>
              <a:rPr sz="2200" spc="-20" dirty="0">
                <a:latin typeface="Calibri"/>
                <a:cs typeface="Calibri"/>
              </a:rPr>
              <a:t>koymak	</a:t>
            </a:r>
            <a:r>
              <a:rPr sz="2200" spc="-10" dirty="0">
                <a:latin typeface="Calibri"/>
                <a:cs typeface="Calibri"/>
              </a:rPr>
              <a:t>doğru	</a:t>
            </a:r>
            <a:r>
              <a:rPr sz="2200" spc="-15" dirty="0">
                <a:latin typeface="Calibri"/>
                <a:cs typeface="Calibri"/>
              </a:rPr>
              <a:t>olmayacaktır	(Kulaksızoğlu,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5844" y="5032630"/>
            <a:ext cx="746760" cy="66556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spc="-10" dirty="0">
                <a:latin typeface="Calibri"/>
                <a:cs typeface="Calibri"/>
              </a:rPr>
              <a:t>sınırı </a:t>
            </a:r>
            <a:r>
              <a:rPr sz="2200" spc="-5" dirty="0">
                <a:latin typeface="Calibri"/>
                <a:cs typeface="Calibri"/>
              </a:rPr>
              <a:t> 2002</a:t>
            </a:r>
            <a:r>
              <a:rPr sz="2200" spc="-15" dirty="0">
                <a:latin typeface="Calibri"/>
                <a:cs typeface="Calibri"/>
              </a:rPr>
              <a:t>)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0335" y="2655951"/>
            <a:ext cx="4724400" cy="210502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92562"/>
            <a:ext cx="10001251" cy="1335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0" dirty="0">
                <a:solidFill>
                  <a:schemeClr val="tx1"/>
                </a:solidFill>
              </a:rPr>
              <a:t>Problem</a:t>
            </a:r>
            <a:r>
              <a:rPr sz="4300" spc="-125" dirty="0">
                <a:solidFill>
                  <a:schemeClr val="tx1"/>
                </a:solidFill>
              </a:rPr>
              <a:t> </a:t>
            </a:r>
            <a:r>
              <a:rPr sz="4300" spc="-45" dirty="0">
                <a:solidFill>
                  <a:schemeClr val="tx1"/>
                </a:solidFill>
              </a:rPr>
              <a:t>Çözmede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40" dirty="0">
                <a:solidFill>
                  <a:schemeClr val="tx1"/>
                </a:solidFill>
              </a:rPr>
              <a:t>Ergenle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25" dirty="0">
                <a:solidFill>
                  <a:schemeClr val="tx1"/>
                </a:solidFill>
              </a:rPr>
              <a:t>İletişim</a:t>
            </a:r>
            <a:r>
              <a:rPr sz="4300" spc="-105" dirty="0">
                <a:solidFill>
                  <a:schemeClr val="tx1"/>
                </a:solidFill>
              </a:rPr>
              <a:t> </a:t>
            </a:r>
            <a:r>
              <a:rPr sz="4300" spc="-35" dirty="0">
                <a:solidFill>
                  <a:schemeClr val="tx1"/>
                </a:solidFill>
              </a:rPr>
              <a:t>ve</a:t>
            </a:r>
            <a:r>
              <a:rPr sz="4300" spc="-65" dirty="0">
                <a:solidFill>
                  <a:schemeClr val="tx1"/>
                </a:solidFill>
              </a:rPr>
              <a:t> </a:t>
            </a:r>
            <a:r>
              <a:rPr sz="4300" spc="-30" dirty="0">
                <a:solidFill>
                  <a:schemeClr val="tx1"/>
                </a:solidFill>
              </a:rPr>
              <a:t>Örnekler</a:t>
            </a:r>
            <a:endParaRPr sz="43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41" y="1793495"/>
            <a:ext cx="10354945" cy="37747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latin typeface="Calibri"/>
                <a:cs typeface="Calibri"/>
              </a:rPr>
              <a:t>“Gerçekten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ne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demek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istiyorum?”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300">
              <a:latin typeface="Calibri"/>
              <a:cs typeface="Calibri"/>
            </a:endParaRPr>
          </a:p>
          <a:p>
            <a:pPr marL="12700" marR="5080">
              <a:lnSpc>
                <a:spcPts val="3020"/>
              </a:lnSpc>
              <a:tabLst>
                <a:tab pos="992505" algn="l"/>
                <a:tab pos="2743835" algn="l"/>
                <a:tab pos="4426585" algn="l"/>
                <a:tab pos="5330190" algn="l"/>
                <a:tab pos="6063615" algn="l"/>
                <a:tab pos="7407909" algn="l"/>
              </a:tabLst>
            </a:pP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ğ</a:t>
            </a:r>
            <a:r>
              <a:rPr sz="2800" spc="-5" dirty="0">
                <a:latin typeface="Calibri"/>
                <a:cs typeface="Calibri"/>
              </a:rPr>
              <a:t>er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40" dirty="0">
                <a:latin typeface="Calibri"/>
                <a:cs typeface="Calibri"/>
              </a:rPr>
              <a:t>ö</a:t>
            </a:r>
            <a:r>
              <a:rPr sz="2800" spc="-10" dirty="0">
                <a:latin typeface="Calibri"/>
                <a:cs typeface="Calibri"/>
              </a:rPr>
              <a:t>z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er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z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er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nc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aç</a:t>
            </a:r>
            <a:r>
              <a:rPr sz="2800" spc="-15" dirty="0">
                <a:latin typeface="Calibri"/>
                <a:cs typeface="Calibri"/>
              </a:rPr>
              <a:t>ı</a:t>
            </a:r>
            <a:r>
              <a:rPr sz="2800" spc="-5" dirty="0">
                <a:latin typeface="Calibri"/>
                <a:cs typeface="Calibri"/>
              </a:rPr>
              <a:t>k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şek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lde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olu</a:t>
            </a:r>
            <a:r>
              <a:rPr sz="2800" spc="-40" dirty="0">
                <a:latin typeface="Calibri"/>
                <a:cs typeface="Calibri"/>
              </a:rPr>
              <a:t>ş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urmadı</a:t>
            </a:r>
            <a:r>
              <a:rPr sz="2800" dirty="0">
                <a:latin typeface="Calibri"/>
                <a:cs typeface="Calibri"/>
              </a:rPr>
              <a:t>ğ</a:t>
            </a:r>
            <a:r>
              <a:rPr sz="2800" spc="-5" dirty="0">
                <a:latin typeface="Calibri"/>
                <a:cs typeface="Calibri"/>
              </a:rPr>
              <a:t>ı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ı</a:t>
            </a:r>
            <a:r>
              <a:rPr sz="2800" spc="-75" dirty="0">
                <a:latin typeface="Calibri"/>
                <a:cs typeface="Calibri"/>
              </a:rPr>
              <a:t>z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n  </a:t>
            </a:r>
            <a:r>
              <a:rPr sz="2800" spc="-10" dirty="0">
                <a:latin typeface="Calibri"/>
                <a:cs typeface="Calibri"/>
              </a:rPr>
              <a:t>endişeliyseniz,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konuşmadan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önce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şu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sorular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hakkında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düşünün: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800" spc="-15" dirty="0">
                <a:latin typeface="Calibri"/>
                <a:cs typeface="Calibri"/>
              </a:rPr>
              <a:t>“Gerçekten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demek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istiyorum?”</a:t>
            </a:r>
            <a:endParaRPr sz="2800">
              <a:latin typeface="Calibri"/>
              <a:cs typeface="Calibri"/>
            </a:endParaRPr>
          </a:p>
          <a:p>
            <a:pPr marL="12700" marR="1541780">
              <a:lnSpc>
                <a:spcPts val="4029"/>
              </a:lnSpc>
              <a:spcBef>
                <a:spcPts val="235"/>
              </a:spcBef>
            </a:pPr>
            <a:r>
              <a:rPr sz="2800" spc="-10" dirty="0">
                <a:latin typeface="Calibri"/>
                <a:cs typeface="Calibri"/>
              </a:rPr>
              <a:t>“Eğer</a:t>
            </a:r>
            <a:r>
              <a:rPr sz="2800" spc="-15" dirty="0">
                <a:latin typeface="Calibri"/>
                <a:cs typeface="Calibri"/>
              </a:rPr>
              <a:t> başka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biri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bana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bunları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söyleseydi,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nasıl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yorumlardım?”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“Acaba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haksız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varsayımlarda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bulunuyor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muyum?”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800" spc="-50" dirty="0">
                <a:latin typeface="Calibri"/>
                <a:cs typeface="Calibri"/>
              </a:rPr>
              <a:t>“Açık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doğrudan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mı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davranıyorum?”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92562"/>
            <a:ext cx="10001251" cy="1335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0" dirty="0">
                <a:solidFill>
                  <a:schemeClr val="tx1"/>
                </a:solidFill>
              </a:rPr>
              <a:t>Problem</a:t>
            </a:r>
            <a:r>
              <a:rPr sz="4300" spc="-125" dirty="0">
                <a:solidFill>
                  <a:schemeClr val="tx1"/>
                </a:solidFill>
              </a:rPr>
              <a:t> </a:t>
            </a:r>
            <a:r>
              <a:rPr sz="4300" spc="-45" dirty="0">
                <a:solidFill>
                  <a:schemeClr val="tx1"/>
                </a:solidFill>
              </a:rPr>
              <a:t>Çözmede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40" dirty="0">
                <a:solidFill>
                  <a:schemeClr val="tx1"/>
                </a:solidFill>
              </a:rPr>
              <a:t>Ergenle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25" dirty="0">
                <a:solidFill>
                  <a:schemeClr val="tx1"/>
                </a:solidFill>
              </a:rPr>
              <a:t>İletişim</a:t>
            </a:r>
            <a:r>
              <a:rPr sz="4300" spc="-105" dirty="0">
                <a:solidFill>
                  <a:schemeClr val="tx1"/>
                </a:solidFill>
              </a:rPr>
              <a:t> </a:t>
            </a:r>
            <a:r>
              <a:rPr sz="4300" spc="-35" dirty="0">
                <a:solidFill>
                  <a:schemeClr val="tx1"/>
                </a:solidFill>
              </a:rPr>
              <a:t>ve</a:t>
            </a:r>
            <a:r>
              <a:rPr sz="4300" spc="-65" dirty="0">
                <a:solidFill>
                  <a:schemeClr val="tx1"/>
                </a:solidFill>
              </a:rPr>
              <a:t> </a:t>
            </a:r>
            <a:r>
              <a:rPr sz="4300" spc="-30" dirty="0">
                <a:solidFill>
                  <a:schemeClr val="tx1"/>
                </a:solidFill>
              </a:rPr>
              <a:t>Örnekler</a:t>
            </a:r>
            <a:endParaRPr sz="43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15160"/>
            <a:ext cx="8947151" cy="4189608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200" spc="-5" dirty="0">
                <a:latin typeface="Calibri"/>
                <a:cs typeface="Calibri"/>
              </a:rPr>
              <a:t>Sorun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Alanı: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Eve</a:t>
            </a:r>
            <a:r>
              <a:rPr sz="2200" spc="-5" dirty="0">
                <a:latin typeface="Calibri"/>
                <a:cs typeface="Calibri"/>
              </a:rPr>
              <a:t> Dönme</a:t>
            </a:r>
            <a:r>
              <a:rPr sz="2200" spc="-10" dirty="0">
                <a:latin typeface="Calibri"/>
                <a:cs typeface="Calibri"/>
              </a:rPr>
              <a:t> Saati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  <a:spcBef>
                <a:spcPts val="735"/>
              </a:spcBef>
            </a:pP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Ergen</a:t>
            </a:r>
            <a:r>
              <a:rPr sz="22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(15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 yaşında):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Bu </a:t>
            </a:r>
            <a:r>
              <a:rPr sz="2200" spc="-10" dirty="0">
                <a:latin typeface="Calibri"/>
                <a:cs typeface="Calibri"/>
              </a:rPr>
              <a:t>gece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eve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geç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geleceğim.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Maçtan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sonra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Metinler’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spc="-15" dirty="0">
                <a:latin typeface="Calibri"/>
                <a:cs typeface="Calibri"/>
              </a:rPr>
              <a:t>evde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</a:pPr>
            <a:r>
              <a:rPr sz="2200" spc="-10" dirty="0">
                <a:latin typeface="Calibri"/>
                <a:cs typeface="Calibri"/>
              </a:rPr>
              <a:t>toplanacağız.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200" spc="-10" dirty="0">
                <a:latin typeface="Calibri"/>
                <a:cs typeface="Calibri"/>
              </a:rPr>
              <a:t>Burada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iki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tür</a:t>
            </a:r>
            <a:r>
              <a:rPr sz="2200" spc="-10" dirty="0">
                <a:latin typeface="Calibri"/>
                <a:cs typeface="Calibri"/>
              </a:rPr>
              <a:t> diyalog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göreceğiz.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2200" b="1" spc="-5" dirty="0">
                <a:latin typeface="Calibri"/>
                <a:cs typeface="Calibri"/>
              </a:rPr>
              <a:t>ANLAŞMAZLIK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spc="-35" dirty="0">
                <a:latin typeface="Calibri"/>
                <a:cs typeface="Calibri"/>
              </a:rPr>
              <a:t>DİYALOĞU</a:t>
            </a:r>
            <a:endParaRPr sz="2200">
              <a:latin typeface="Calibri"/>
              <a:cs typeface="Calibri"/>
            </a:endParaRPr>
          </a:p>
          <a:p>
            <a:pPr marL="12700" marR="2781300">
              <a:lnSpc>
                <a:spcPts val="3370"/>
              </a:lnSpc>
              <a:spcBef>
                <a:spcPts val="240"/>
              </a:spcBef>
            </a:pP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Ebeveyn:</a:t>
            </a:r>
            <a:r>
              <a:rPr sz="22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Bu </a:t>
            </a:r>
            <a:r>
              <a:rPr sz="2200" spc="-10" dirty="0">
                <a:latin typeface="Calibri"/>
                <a:cs typeface="Calibri"/>
              </a:rPr>
              <a:t>gece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olmaz.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Saat</a:t>
            </a:r>
            <a:r>
              <a:rPr sz="2200" spc="-5" dirty="0">
                <a:latin typeface="Calibri"/>
                <a:cs typeface="Calibri"/>
              </a:rPr>
              <a:t> 23.00'da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evde</a:t>
            </a:r>
            <a:r>
              <a:rPr sz="2200" spc="-5" dirty="0">
                <a:latin typeface="Calibri"/>
                <a:cs typeface="Calibri"/>
              </a:rPr>
              <a:t> olmalısın.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Ergen:</a:t>
            </a:r>
            <a:r>
              <a:rPr sz="22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İmkansız!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Ebeveyn:</a:t>
            </a:r>
            <a:r>
              <a:rPr sz="22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Bana </a:t>
            </a:r>
            <a:r>
              <a:rPr sz="2200" spc="-15" dirty="0">
                <a:latin typeface="Calibri"/>
                <a:cs typeface="Calibri"/>
              </a:rPr>
              <a:t>karşılık </a:t>
            </a:r>
            <a:r>
              <a:rPr sz="2200" spc="-10" dirty="0">
                <a:latin typeface="Calibri"/>
                <a:cs typeface="Calibri"/>
              </a:rPr>
              <a:t>verme!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dediğimi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duydun!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Ergen</a:t>
            </a:r>
            <a:r>
              <a:rPr sz="2200" spc="-15" dirty="0">
                <a:latin typeface="Calibri"/>
                <a:cs typeface="Calibri"/>
              </a:rPr>
              <a:t>: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Hiç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anlamıyorsun.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Sorun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şu,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beni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hiç </a:t>
            </a:r>
            <a:r>
              <a:rPr sz="2200" spc="-10" dirty="0">
                <a:latin typeface="Calibri"/>
                <a:cs typeface="Calibri"/>
              </a:rPr>
              <a:t>dinlemiyorsun.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Ebeveyn:</a:t>
            </a:r>
            <a:r>
              <a:rPr sz="22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Pek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güzel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anlıyorum!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5981" y="3290566"/>
            <a:ext cx="3579353" cy="222326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92562"/>
            <a:ext cx="10001251" cy="1335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0" dirty="0">
                <a:solidFill>
                  <a:schemeClr val="tx1"/>
                </a:solidFill>
              </a:rPr>
              <a:t>Problem</a:t>
            </a:r>
            <a:r>
              <a:rPr sz="4300" spc="-125" dirty="0">
                <a:solidFill>
                  <a:schemeClr val="tx1"/>
                </a:solidFill>
              </a:rPr>
              <a:t> </a:t>
            </a:r>
            <a:r>
              <a:rPr sz="4300" spc="-45" dirty="0">
                <a:solidFill>
                  <a:schemeClr val="tx1"/>
                </a:solidFill>
              </a:rPr>
              <a:t>Çözmede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40" dirty="0">
                <a:solidFill>
                  <a:schemeClr val="tx1"/>
                </a:solidFill>
              </a:rPr>
              <a:t>Ergenle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25" dirty="0">
                <a:solidFill>
                  <a:schemeClr val="tx1"/>
                </a:solidFill>
              </a:rPr>
              <a:t>İletişim</a:t>
            </a:r>
            <a:r>
              <a:rPr sz="4300" spc="-105" dirty="0">
                <a:solidFill>
                  <a:schemeClr val="tx1"/>
                </a:solidFill>
              </a:rPr>
              <a:t> </a:t>
            </a:r>
            <a:r>
              <a:rPr sz="4300" spc="-35" dirty="0">
                <a:solidFill>
                  <a:schemeClr val="tx1"/>
                </a:solidFill>
              </a:rPr>
              <a:t>ve</a:t>
            </a:r>
            <a:r>
              <a:rPr sz="4300" spc="-65" dirty="0">
                <a:solidFill>
                  <a:schemeClr val="tx1"/>
                </a:solidFill>
              </a:rPr>
              <a:t> </a:t>
            </a:r>
            <a:r>
              <a:rPr sz="4300" spc="-30" dirty="0">
                <a:solidFill>
                  <a:schemeClr val="tx1"/>
                </a:solidFill>
              </a:rPr>
              <a:t>Örnekler</a:t>
            </a:r>
            <a:endParaRPr sz="43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684004"/>
            <a:ext cx="10359391" cy="4362092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400" b="1" spc="-15" dirty="0">
                <a:latin typeface="Calibri"/>
                <a:cs typeface="Calibri"/>
              </a:rPr>
              <a:t>ÇÖZÜM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DİYALOĞU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  <a:spcBef>
                <a:spcPts val="780"/>
              </a:spcBef>
            </a:pP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Ebeveyn: </a:t>
            </a:r>
            <a:r>
              <a:rPr sz="2000" spc="-5" dirty="0">
                <a:latin typeface="Calibri"/>
                <a:cs typeface="Calibri"/>
              </a:rPr>
              <a:t>Geç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kalacağım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derken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neyi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kastediyorsun?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Ergen:</a:t>
            </a:r>
            <a:r>
              <a:rPr sz="2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Yaklaşık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…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sularında.</a:t>
            </a:r>
            <a:endParaRPr sz="2000" dirty="0">
              <a:latin typeface="Calibri"/>
              <a:cs typeface="Calibri"/>
            </a:endParaRPr>
          </a:p>
          <a:p>
            <a:pPr marL="12700" marR="5715">
              <a:lnSpc>
                <a:spcPts val="2160"/>
              </a:lnSpc>
              <a:spcBef>
                <a:spcPts val="1045"/>
              </a:spcBef>
            </a:pP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Ebeveyn:</a:t>
            </a:r>
            <a:r>
              <a:rPr sz="2000" spc="2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Okul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günlerinde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geç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saat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23.00'de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evde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olman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gerektiği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halde,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saate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kadar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kalmak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istediğini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söylüyorsun.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Ergen: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Biliyorum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baba,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partiden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ilk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ayrılan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olmak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istemiyorum.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  <a:spcBef>
                <a:spcPts val="755"/>
              </a:spcBef>
            </a:pP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Ebeveyn:</a:t>
            </a:r>
            <a:r>
              <a:rPr sz="20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Bunun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zor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geldiğini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kabul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ediyorum.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Anladığıma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göre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kendini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mahcup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hissediyorsun...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Öyle</a:t>
            </a:r>
          </a:p>
          <a:p>
            <a:pPr marL="12700">
              <a:lnSpc>
                <a:spcPts val="2280"/>
              </a:lnSpc>
            </a:pPr>
            <a:r>
              <a:rPr sz="2000" spc="-5" dirty="0">
                <a:latin typeface="Calibri"/>
                <a:cs typeface="Calibri"/>
              </a:rPr>
              <a:t>mi?</a:t>
            </a:r>
            <a:endParaRPr sz="2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770"/>
              </a:spcBef>
            </a:pP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Ergen:</a:t>
            </a:r>
            <a:r>
              <a:rPr sz="20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Öyle.</a:t>
            </a:r>
          </a:p>
          <a:p>
            <a:pPr marL="12700" marR="5715" algn="just">
              <a:lnSpc>
                <a:spcPts val="2160"/>
              </a:lnSpc>
              <a:spcBef>
                <a:spcPts val="1025"/>
              </a:spcBef>
            </a:pP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Ebeveyn: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Bence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günlerde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okulda</a:t>
            </a:r>
            <a:r>
              <a:rPr sz="2000" spc="-5" dirty="0">
                <a:latin typeface="Calibri"/>
                <a:cs typeface="Calibri"/>
              </a:rPr>
              <a:t> yorulduğundan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yakındığını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unutmamalıyız.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Arkadaşlarına </a:t>
            </a:r>
            <a:r>
              <a:rPr sz="2000" dirty="0">
                <a:latin typeface="Calibri"/>
                <a:cs typeface="Calibri"/>
              </a:rPr>
              <a:t> mahcup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olmakla,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sınıfta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uyuyakalmak</a:t>
            </a:r>
            <a:r>
              <a:rPr sz="2000" spc="-5" dirty="0">
                <a:latin typeface="Calibri"/>
                <a:cs typeface="Calibri"/>
              </a:rPr>
              <a:t> arasında</a:t>
            </a:r>
            <a:r>
              <a:rPr sz="2000" dirty="0">
                <a:latin typeface="Calibri"/>
                <a:cs typeface="Calibri"/>
              </a:rPr>
              <a:t> seçim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yapman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gerektiğinde,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biraz</a:t>
            </a:r>
            <a:r>
              <a:rPr sz="2000" spc="-5" dirty="0">
                <a:latin typeface="Calibri"/>
                <a:cs typeface="Calibri"/>
              </a:rPr>
              <a:t> mahcubiyeti </a:t>
            </a:r>
            <a:r>
              <a:rPr sz="2000" dirty="0">
                <a:latin typeface="Calibri"/>
                <a:cs typeface="Calibri"/>
              </a:rPr>
              <a:t> seçeceğini </a:t>
            </a:r>
            <a:r>
              <a:rPr sz="2000" spc="-5" dirty="0">
                <a:latin typeface="Calibri"/>
                <a:cs typeface="Calibri"/>
              </a:rPr>
              <a:t>umuyorum.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Kolay </a:t>
            </a:r>
            <a:r>
              <a:rPr sz="2000" spc="-10" dirty="0">
                <a:latin typeface="Calibri"/>
                <a:cs typeface="Calibri"/>
              </a:rPr>
              <a:t>olmayacağını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biliyorum,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gece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23.00'de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evde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olmanı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isterim.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92562"/>
            <a:ext cx="10001251" cy="1335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0" dirty="0">
                <a:solidFill>
                  <a:schemeClr val="tx1"/>
                </a:solidFill>
              </a:rPr>
              <a:t>Problem</a:t>
            </a:r>
            <a:r>
              <a:rPr sz="4300" spc="-125" dirty="0">
                <a:solidFill>
                  <a:schemeClr val="tx1"/>
                </a:solidFill>
              </a:rPr>
              <a:t> </a:t>
            </a:r>
            <a:r>
              <a:rPr sz="4300" spc="-45" dirty="0">
                <a:solidFill>
                  <a:schemeClr val="tx1"/>
                </a:solidFill>
              </a:rPr>
              <a:t>Çözmede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40" dirty="0">
                <a:solidFill>
                  <a:schemeClr val="tx1"/>
                </a:solidFill>
              </a:rPr>
              <a:t>Ergenle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25" dirty="0">
                <a:solidFill>
                  <a:schemeClr val="tx1"/>
                </a:solidFill>
              </a:rPr>
              <a:t>İletişim</a:t>
            </a:r>
            <a:r>
              <a:rPr sz="4300" spc="-105" dirty="0">
                <a:solidFill>
                  <a:schemeClr val="tx1"/>
                </a:solidFill>
              </a:rPr>
              <a:t> </a:t>
            </a:r>
            <a:r>
              <a:rPr sz="4300" spc="-35" dirty="0">
                <a:solidFill>
                  <a:schemeClr val="tx1"/>
                </a:solidFill>
              </a:rPr>
              <a:t>ve</a:t>
            </a:r>
            <a:r>
              <a:rPr sz="4300" spc="-65" dirty="0">
                <a:solidFill>
                  <a:schemeClr val="tx1"/>
                </a:solidFill>
              </a:rPr>
              <a:t> </a:t>
            </a:r>
            <a:r>
              <a:rPr sz="4300" spc="-30" dirty="0">
                <a:solidFill>
                  <a:schemeClr val="tx1"/>
                </a:solidFill>
              </a:rPr>
              <a:t>Örnekler</a:t>
            </a:r>
            <a:endParaRPr sz="43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15162"/>
            <a:ext cx="7701280" cy="4325287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200" spc="-5" dirty="0">
                <a:latin typeface="Calibri"/>
                <a:cs typeface="Calibri"/>
              </a:rPr>
              <a:t>Sorun Alanı: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Evde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Yapılması Gereken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İşler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Ergen</a:t>
            </a:r>
            <a:r>
              <a:rPr sz="22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(13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 yaşında):</a:t>
            </a:r>
            <a:r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Alilere</a:t>
            </a:r>
            <a:r>
              <a:rPr sz="2200" spc="-5" dirty="0">
                <a:latin typeface="Calibri"/>
                <a:cs typeface="Calibri"/>
              </a:rPr>
              <a:t> müzik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dinlemeye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gidiyorum.</a:t>
            </a:r>
            <a:endParaRPr sz="2200" dirty="0">
              <a:latin typeface="Calibri"/>
              <a:cs typeface="Calibri"/>
            </a:endParaRPr>
          </a:p>
          <a:p>
            <a:pPr marL="12700" marR="5080">
              <a:lnSpc>
                <a:spcPts val="3379"/>
              </a:lnSpc>
              <a:spcBef>
                <a:spcPts val="229"/>
              </a:spcBef>
            </a:pP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Ebeveyn:</a:t>
            </a:r>
            <a:r>
              <a:rPr sz="22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(Olumsuz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bir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ses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tonuyla)Yapman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gereken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işleri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yaptın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mı?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Ergen:</a:t>
            </a:r>
            <a:r>
              <a:rPr sz="22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Yaptım!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Ebeveyn:</a:t>
            </a:r>
            <a:r>
              <a:rPr sz="22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Öyleyse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lütfen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giysilerini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dolaba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kaldır.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Ergen: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Baba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işim</a:t>
            </a:r>
            <a:r>
              <a:rPr sz="2200" spc="-10" dirty="0">
                <a:latin typeface="Calibri"/>
                <a:cs typeface="Calibri"/>
              </a:rPr>
              <a:t> var!</a:t>
            </a:r>
            <a:endParaRPr sz="2200" dirty="0">
              <a:latin typeface="Calibri"/>
              <a:cs typeface="Calibri"/>
            </a:endParaRPr>
          </a:p>
          <a:p>
            <a:pPr marL="12700" marR="1191895">
              <a:lnSpc>
                <a:spcPct val="127699"/>
              </a:lnSpc>
              <a:spcBef>
                <a:spcPts val="15"/>
              </a:spcBef>
            </a:pP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Ebeveyn:</a:t>
            </a:r>
            <a:r>
              <a:rPr sz="22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Beş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dakikanı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ayırıp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bunu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benim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için </a:t>
            </a:r>
            <a:r>
              <a:rPr sz="2200" spc="-10" dirty="0">
                <a:latin typeface="Calibri"/>
                <a:cs typeface="Calibri"/>
              </a:rPr>
              <a:t>yapabilirsin.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Ergen:</a:t>
            </a:r>
            <a:r>
              <a:rPr sz="22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(Surat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asarak)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Hayır!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Ebeveyn: </a:t>
            </a:r>
            <a:r>
              <a:rPr sz="2200" spc="-10" dirty="0">
                <a:latin typeface="Calibri"/>
                <a:cs typeface="Calibri"/>
              </a:rPr>
              <a:t>Odana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git!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Ergen:</a:t>
            </a:r>
            <a:r>
              <a:rPr sz="22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(Kapıyı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çarparak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45" dirty="0">
                <a:latin typeface="Calibri"/>
                <a:cs typeface="Calibri"/>
              </a:rPr>
              <a:t>çıkar.)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0670" y="3511298"/>
            <a:ext cx="3913631" cy="280111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92562"/>
            <a:ext cx="10001251" cy="1335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0" dirty="0">
                <a:solidFill>
                  <a:schemeClr val="tx1"/>
                </a:solidFill>
              </a:rPr>
              <a:t>Problem</a:t>
            </a:r>
            <a:r>
              <a:rPr sz="4300" spc="-125" dirty="0">
                <a:solidFill>
                  <a:schemeClr val="tx1"/>
                </a:solidFill>
              </a:rPr>
              <a:t> </a:t>
            </a:r>
            <a:r>
              <a:rPr sz="4300" spc="-45" dirty="0">
                <a:solidFill>
                  <a:schemeClr val="tx1"/>
                </a:solidFill>
              </a:rPr>
              <a:t>Çözmede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40" dirty="0">
                <a:solidFill>
                  <a:schemeClr val="tx1"/>
                </a:solidFill>
              </a:rPr>
              <a:t>Ergenle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25" dirty="0">
                <a:solidFill>
                  <a:schemeClr val="tx1"/>
                </a:solidFill>
              </a:rPr>
              <a:t>İletişim</a:t>
            </a:r>
            <a:r>
              <a:rPr sz="4300" spc="-105" dirty="0">
                <a:solidFill>
                  <a:schemeClr val="tx1"/>
                </a:solidFill>
              </a:rPr>
              <a:t> </a:t>
            </a:r>
            <a:r>
              <a:rPr sz="4300" spc="-35" dirty="0">
                <a:solidFill>
                  <a:schemeClr val="tx1"/>
                </a:solidFill>
              </a:rPr>
              <a:t>ve</a:t>
            </a:r>
            <a:r>
              <a:rPr sz="4300" spc="-65" dirty="0">
                <a:solidFill>
                  <a:schemeClr val="tx1"/>
                </a:solidFill>
              </a:rPr>
              <a:t> </a:t>
            </a:r>
            <a:r>
              <a:rPr sz="4300" spc="-30" dirty="0">
                <a:solidFill>
                  <a:schemeClr val="tx1"/>
                </a:solidFill>
              </a:rPr>
              <a:t>Örnekler</a:t>
            </a:r>
            <a:endParaRPr sz="43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31011"/>
            <a:ext cx="10013951" cy="438556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800" b="1" spc="-15" dirty="0">
                <a:latin typeface="Calibri"/>
                <a:cs typeface="Calibri"/>
              </a:rPr>
              <a:t>ÇÖZÜM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DİYALOĞU</a:t>
            </a:r>
            <a:endParaRPr sz="1800" dirty="0">
              <a:latin typeface="Calibri"/>
              <a:cs typeface="Calibri"/>
            </a:endParaRPr>
          </a:p>
          <a:p>
            <a:pPr marL="12700" marR="6045835">
              <a:lnSpc>
                <a:spcPct val="116100"/>
              </a:lnSpc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Ebeveyn: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Yapman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gereken</a:t>
            </a:r>
            <a:r>
              <a:rPr sz="1800" spc="-5" dirty="0">
                <a:latin typeface="Calibri"/>
                <a:cs typeface="Calibri"/>
              </a:rPr>
              <a:t> işleri </a:t>
            </a:r>
            <a:r>
              <a:rPr sz="1800" spc="-10" dirty="0">
                <a:latin typeface="Calibri"/>
                <a:cs typeface="Calibri"/>
              </a:rPr>
              <a:t>yaptın</a:t>
            </a:r>
            <a:r>
              <a:rPr sz="1800" dirty="0">
                <a:latin typeface="Calibri"/>
                <a:cs typeface="Calibri"/>
              </a:rPr>
              <a:t> mı?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Ergen: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Hangi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işleri?</a:t>
            </a:r>
            <a:endParaRPr sz="1800" dirty="0">
              <a:latin typeface="Calibri"/>
              <a:cs typeface="Calibri"/>
            </a:endParaRPr>
          </a:p>
          <a:p>
            <a:pPr marL="12700" marR="6336665">
              <a:lnSpc>
                <a:spcPct val="116100"/>
              </a:lnSpc>
              <a:spcBef>
                <a:spcPts val="15"/>
              </a:spcBef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Ebeveyn: </a:t>
            </a:r>
            <a:r>
              <a:rPr sz="1800" dirty="0">
                <a:latin typeface="Calibri"/>
                <a:cs typeface="Calibri"/>
              </a:rPr>
              <a:t>Bu sabah </a:t>
            </a:r>
            <a:r>
              <a:rPr sz="1800" spc="-5" dirty="0">
                <a:latin typeface="Calibri"/>
                <a:cs typeface="Calibri"/>
              </a:rPr>
              <a:t>sözünü </a:t>
            </a:r>
            <a:r>
              <a:rPr sz="1800" spc="-10" dirty="0">
                <a:latin typeface="Calibri"/>
                <a:cs typeface="Calibri"/>
              </a:rPr>
              <a:t>ettiklerimizi.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Ergen: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Şey,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kısmını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yaptım.</a:t>
            </a:r>
            <a:endParaRPr sz="1800" dirty="0">
              <a:latin typeface="Calibri"/>
              <a:cs typeface="Calibri"/>
            </a:endParaRPr>
          </a:p>
          <a:p>
            <a:pPr marL="12700" marR="1318895">
              <a:lnSpc>
                <a:spcPts val="2520"/>
              </a:lnSpc>
              <a:spcBef>
                <a:spcPts val="135"/>
              </a:spcBef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Ebeveyn: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Ali'lere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gitmek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istediğini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söylüyorsun,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ama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işlerini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anlaştığımız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şekilde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bitirmemişsin.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Ergen: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Ama</a:t>
            </a:r>
            <a:r>
              <a:rPr sz="1800" spc="-5" dirty="0">
                <a:latin typeface="Calibri"/>
                <a:cs typeface="Calibri"/>
              </a:rPr>
              <a:t> geç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oluyor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ve</a:t>
            </a:r>
            <a:r>
              <a:rPr sz="1800" dirty="0">
                <a:latin typeface="Calibri"/>
                <a:cs typeface="Calibri"/>
              </a:rPr>
              <a:t> şimdi </a:t>
            </a:r>
            <a:r>
              <a:rPr sz="1800" spc="-5" dirty="0">
                <a:latin typeface="Calibri"/>
                <a:cs typeface="Calibri"/>
              </a:rPr>
              <a:t>gitmezsem,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hiç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zamanım kalmayacak.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1835"/>
              </a:lnSpc>
              <a:spcBef>
                <a:spcPts val="204"/>
              </a:spcBef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Ebeveyn: </a:t>
            </a:r>
            <a:r>
              <a:rPr sz="1800" spc="-5" dirty="0">
                <a:latin typeface="Calibri"/>
                <a:cs typeface="Calibri"/>
              </a:rPr>
              <a:t>Zamanın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önemli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olduğunu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kabul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ediyorum.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Anladığıma </a:t>
            </a:r>
            <a:r>
              <a:rPr sz="1800" spc="-10" dirty="0">
                <a:latin typeface="Calibri"/>
                <a:cs typeface="Calibri"/>
              </a:rPr>
              <a:t>göre,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kadar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çok</a:t>
            </a:r>
            <a:r>
              <a:rPr sz="1800" spc="-5" dirty="0">
                <a:latin typeface="Calibri"/>
                <a:cs typeface="Calibri"/>
              </a:rPr>
              <a:t> işi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kadar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az</a:t>
            </a:r>
            <a:r>
              <a:rPr sz="1800" spc="-5" dirty="0">
                <a:latin typeface="Calibri"/>
                <a:cs typeface="Calibri"/>
              </a:rPr>
              <a:t> zamanda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1835"/>
              </a:lnSpc>
            </a:pPr>
            <a:r>
              <a:rPr sz="1800" spc="-5" dirty="0">
                <a:latin typeface="Calibri"/>
                <a:cs typeface="Calibri"/>
              </a:rPr>
              <a:t>yapman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gerektiği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için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kendini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engellenmiş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hissediyorsun.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Öyle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mi?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Ergen: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Hem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nasıl?</a:t>
            </a:r>
            <a:endParaRPr sz="1800" dirty="0">
              <a:latin typeface="Calibri"/>
              <a:cs typeface="Calibri"/>
            </a:endParaRPr>
          </a:p>
          <a:p>
            <a:pPr marL="12700" marR="3345179">
              <a:lnSpc>
                <a:spcPct val="116100"/>
              </a:lnSpc>
              <a:spcBef>
                <a:spcPts val="10"/>
              </a:spcBef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Ebeveyn: </a:t>
            </a:r>
            <a:r>
              <a:rPr sz="1800" spc="-5" dirty="0">
                <a:latin typeface="Calibri"/>
                <a:cs typeface="Calibri"/>
              </a:rPr>
              <a:t>Bence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daha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önce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başlasaydın,</a:t>
            </a:r>
            <a:r>
              <a:rPr sz="1800" spc="-5" dirty="0">
                <a:latin typeface="Calibri"/>
                <a:cs typeface="Calibri"/>
              </a:rPr>
              <a:t> şimdi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bitirmiş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olurdun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değil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mi?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Ergen: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Sanırım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öyle.</a:t>
            </a:r>
            <a:endParaRPr sz="1800" dirty="0">
              <a:latin typeface="Calibri"/>
              <a:cs typeface="Calibri"/>
            </a:endParaRPr>
          </a:p>
          <a:p>
            <a:pPr marL="12700" marR="2225675">
              <a:lnSpc>
                <a:spcPts val="2520"/>
              </a:lnSpc>
              <a:spcBef>
                <a:spcPts val="90"/>
              </a:spcBef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Ebeveyn: </a:t>
            </a:r>
            <a:r>
              <a:rPr sz="1800" spc="-25" dirty="0">
                <a:latin typeface="Calibri"/>
                <a:cs typeface="Calibri"/>
              </a:rPr>
              <a:t>Yapmayı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kabul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ettiğin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şey,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acele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edersen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uzun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sürmez.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bitirelim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şunu.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Ergen: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Peki</a:t>
            </a:r>
            <a:r>
              <a:rPr sz="1800" spc="-5" dirty="0">
                <a:latin typeface="Calibri"/>
                <a:cs typeface="Calibri"/>
              </a:rPr>
              <a:t> baba.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3004"/>
            <a:ext cx="299974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40" dirty="0">
                <a:solidFill>
                  <a:schemeClr val="tx1"/>
                </a:solidFill>
              </a:rPr>
              <a:t>U</a:t>
            </a:r>
            <a:r>
              <a:rPr sz="3600" spc="-30" dirty="0">
                <a:solidFill>
                  <a:schemeClr val="tx1"/>
                </a:solidFill>
              </a:rPr>
              <a:t>n</a:t>
            </a:r>
            <a:r>
              <a:rPr sz="3600" spc="-45" dirty="0">
                <a:solidFill>
                  <a:schemeClr val="tx1"/>
                </a:solidFill>
              </a:rPr>
              <a:t>u</a:t>
            </a:r>
            <a:r>
              <a:rPr sz="3600" spc="-35" dirty="0">
                <a:solidFill>
                  <a:schemeClr val="tx1"/>
                </a:solidFill>
              </a:rPr>
              <a:t>t</a:t>
            </a:r>
            <a:r>
              <a:rPr sz="3600" spc="-60" dirty="0">
                <a:solidFill>
                  <a:schemeClr val="tx1"/>
                </a:solidFill>
              </a:rPr>
              <a:t>m</a:t>
            </a:r>
            <a:r>
              <a:rPr sz="3600" spc="-130" dirty="0">
                <a:solidFill>
                  <a:schemeClr val="tx1"/>
                </a:solidFill>
              </a:rPr>
              <a:t>a</a:t>
            </a:r>
            <a:r>
              <a:rPr sz="3600" spc="-35" dirty="0">
                <a:solidFill>
                  <a:schemeClr val="tx1"/>
                </a:solidFill>
              </a:rPr>
              <a:t>y</a:t>
            </a:r>
            <a:r>
              <a:rPr sz="3600" spc="-30" dirty="0">
                <a:solidFill>
                  <a:schemeClr val="tx1"/>
                </a:solidFill>
              </a:rPr>
              <a:t>ı</a:t>
            </a:r>
            <a:r>
              <a:rPr sz="3600" spc="-45" dirty="0">
                <a:solidFill>
                  <a:schemeClr val="tx1"/>
                </a:solidFill>
              </a:rPr>
              <a:t>n</a:t>
            </a:r>
            <a:r>
              <a:rPr sz="3600" spc="-25" dirty="0">
                <a:solidFill>
                  <a:schemeClr val="tx1"/>
                </a:solidFill>
              </a:rPr>
              <a:t>!</a:t>
            </a:r>
            <a:r>
              <a:rPr sz="3600" spc="-30" dirty="0">
                <a:solidFill>
                  <a:schemeClr val="tx1"/>
                </a:solidFill>
              </a:rPr>
              <a:t>!</a:t>
            </a:r>
            <a:r>
              <a:rPr sz="36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4"/>
            <a:ext cx="10360660" cy="160633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30"/>
              </a:spcBef>
            </a:pPr>
            <a:r>
              <a:rPr sz="2800" spc="-5" dirty="0">
                <a:latin typeface="Calibri"/>
                <a:cs typeface="Calibri"/>
              </a:rPr>
              <a:t>“ </a:t>
            </a:r>
            <a:r>
              <a:rPr sz="2800" spc="-15" dirty="0">
                <a:latin typeface="Calibri"/>
                <a:cs typeface="Calibri"/>
              </a:rPr>
              <a:t>Çözüm </a:t>
            </a:r>
            <a:r>
              <a:rPr sz="2800" spc="-10" dirty="0">
                <a:latin typeface="Calibri"/>
                <a:cs typeface="Calibri"/>
              </a:rPr>
              <a:t>Diyaloğu” daha </a:t>
            </a:r>
            <a:r>
              <a:rPr sz="2800" spc="-15" dirty="0">
                <a:latin typeface="Calibri"/>
                <a:cs typeface="Calibri"/>
              </a:rPr>
              <a:t>fazla zaman, </a:t>
            </a:r>
            <a:r>
              <a:rPr sz="2800" spc="-5" dirty="0">
                <a:latin typeface="Calibri"/>
                <a:cs typeface="Calibri"/>
              </a:rPr>
              <a:t>daha </a:t>
            </a:r>
            <a:r>
              <a:rPr sz="2800" spc="-15" dirty="0">
                <a:latin typeface="Calibri"/>
                <a:cs typeface="Calibri"/>
              </a:rPr>
              <a:t>fazla </a:t>
            </a:r>
            <a:r>
              <a:rPr sz="2800" spc="-5" dirty="0">
                <a:latin typeface="Calibri"/>
                <a:cs typeface="Calibri"/>
              </a:rPr>
              <a:t>düşünce, </a:t>
            </a:r>
            <a:r>
              <a:rPr sz="2800" spc="-10" dirty="0">
                <a:latin typeface="Calibri"/>
                <a:cs typeface="Calibri"/>
              </a:rPr>
              <a:t>daha </a:t>
            </a:r>
            <a:r>
              <a:rPr sz="2800" spc="-15" dirty="0">
                <a:latin typeface="Calibri"/>
                <a:cs typeface="Calibri"/>
              </a:rPr>
              <a:t>fazla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özdenetim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isteyebilir.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Ama</a:t>
            </a:r>
            <a:r>
              <a:rPr sz="2800" dirty="0">
                <a:latin typeface="Calibri"/>
                <a:cs typeface="Calibri"/>
              </a:rPr>
              <a:t> bunun,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çocuklarımıza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onları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dinlediğimizi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gösterme</a:t>
            </a:r>
            <a:r>
              <a:rPr sz="2800" spc="-10" dirty="0">
                <a:latin typeface="Calibri"/>
                <a:cs typeface="Calibri"/>
              </a:rPr>
              <a:t> olasılığı</a:t>
            </a:r>
            <a:r>
              <a:rPr sz="2800" spc="-5" dirty="0">
                <a:latin typeface="Calibri"/>
                <a:cs typeface="Calibri"/>
              </a:rPr>
              <a:t> daha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fazladır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söylememizi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gerçekten</a:t>
            </a:r>
            <a:r>
              <a:rPr sz="2800" spc="-10" dirty="0">
                <a:latin typeface="Calibri"/>
                <a:cs typeface="Calibri"/>
              </a:rPr>
              <a:t> istedikleri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şeyleri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keşfetmemiz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için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bize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daha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fazla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olanak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tanır.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58942" y="3912158"/>
            <a:ext cx="2823773" cy="216398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3004"/>
            <a:ext cx="8248651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40" dirty="0">
                <a:solidFill>
                  <a:schemeClr val="tx1"/>
                </a:solidFill>
              </a:rPr>
              <a:t>Ergenlerin</a:t>
            </a:r>
            <a:r>
              <a:rPr sz="3600" spc="-125" dirty="0">
                <a:solidFill>
                  <a:schemeClr val="tx1"/>
                </a:solidFill>
              </a:rPr>
              <a:t> </a:t>
            </a:r>
            <a:r>
              <a:rPr sz="3600" spc="-35" dirty="0">
                <a:solidFill>
                  <a:schemeClr val="tx1"/>
                </a:solidFill>
              </a:rPr>
              <a:t>Duymak</a:t>
            </a:r>
            <a:r>
              <a:rPr sz="3600" spc="-85" dirty="0">
                <a:solidFill>
                  <a:schemeClr val="tx1"/>
                </a:solidFill>
              </a:rPr>
              <a:t> </a:t>
            </a:r>
            <a:r>
              <a:rPr sz="3600" spc="-40" dirty="0">
                <a:solidFill>
                  <a:schemeClr val="tx1"/>
                </a:solidFill>
              </a:rPr>
              <a:t>İstediği</a:t>
            </a:r>
            <a:r>
              <a:rPr sz="3600" spc="-95" dirty="0">
                <a:solidFill>
                  <a:schemeClr val="tx1"/>
                </a:solidFill>
              </a:rPr>
              <a:t> </a:t>
            </a:r>
            <a:r>
              <a:rPr sz="3600" spc="-20" dirty="0">
                <a:solidFill>
                  <a:schemeClr val="tx1"/>
                </a:solidFill>
              </a:rPr>
              <a:t>Beş</a:t>
            </a:r>
            <a:r>
              <a:rPr sz="3600" spc="-75" dirty="0">
                <a:solidFill>
                  <a:schemeClr val="tx1"/>
                </a:solidFill>
              </a:rPr>
              <a:t> </a:t>
            </a:r>
            <a:r>
              <a:rPr sz="3600" spc="-30" dirty="0">
                <a:solidFill>
                  <a:schemeClr val="tx1"/>
                </a:solidFill>
              </a:rPr>
              <a:t>Mesaj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685800" y="1066800"/>
            <a:ext cx="10027920" cy="3279744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000" spc="-15" dirty="0"/>
              <a:t>davranışlarımızla</a:t>
            </a:r>
            <a:r>
              <a:rPr sz="2000" spc="45" dirty="0"/>
              <a:t> </a:t>
            </a:r>
            <a:r>
              <a:rPr sz="2000" spc="-15" dirty="0"/>
              <a:t>göstermemiz</a:t>
            </a:r>
            <a:r>
              <a:rPr sz="2000" spc="20" dirty="0"/>
              <a:t> </a:t>
            </a:r>
            <a:r>
              <a:rPr sz="2000" spc="-25" dirty="0"/>
              <a:t>gereken</a:t>
            </a:r>
            <a:r>
              <a:rPr sz="2000" spc="-15" dirty="0"/>
              <a:t> </a:t>
            </a:r>
            <a:r>
              <a:rPr sz="2000" spc="-5" dirty="0"/>
              <a:t>beş</a:t>
            </a:r>
            <a:r>
              <a:rPr sz="2000" spc="30" dirty="0"/>
              <a:t> </a:t>
            </a:r>
            <a:r>
              <a:rPr sz="2000" spc="-5" dirty="0"/>
              <a:t>mesajı</a:t>
            </a:r>
            <a:r>
              <a:rPr sz="2000" spc="5" dirty="0"/>
              <a:t> </a:t>
            </a:r>
            <a:r>
              <a:rPr sz="2000" spc="-10" dirty="0"/>
              <a:t>aktarmak</a:t>
            </a:r>
            <a:r>
              <a:rPr sz="2000" spc="5" dirty="0"/>
              <a:t> </a:t>
            </a:r>
            <a:r>
              <a:rPr sz="2000" spc="-15" dirty="0"/>
              <a:t>istiyorum.</a:t>
            </a: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935" algn="l"/>
              </a:tabLst>
            </a:pPr>
            <a:r>
              <a:rPr sz="2000" spc="-10" dirty="0"/>
              <a:t>“Seninle</a:t>
            </a:r>
            <a:r>
              <a:rPr sz="2000" spc="15" dirty="0"/>
              <a:t> </a:t>
            </a:r>
            <a:r>
              <a:rPr sz="2000" spc="-5" dirty="0"/>
              <a:t>gurur</a:t>
            </a:r>
            <a:r>
              <a:rPr sz="2000" dirty="0"/>
              <a:t> </a:t>
            </a:r>
            <a:r>
              <a:rPr sz="2000" spc="-30" dirty="0"/>
              <a:t>duyuyorum.”</a:t>
            </a:r>
          </a:p>
          <a:p>
            <a:pPr marL="241300" marR="5080" indent="-229235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935" algn="l"/>
                <a:tab pos="1268095" algn="l"/>
                <a:tab pos="2705735" algn="l"/>
                <a:tab pos="3256279" algn="l"/>
                <a:tab pos="4583430" algn="l"/>
                <a:tab pos="6384925" algn="l"/>
                <a:tab pos="7094220" algn="l"/>
                <a:tab pos="7740015" algn="l"/>
                <a:tab pos="8842375" algn="l"/>
              </a:tabLst>
            </a:pPr>
            <a:r>
              <a:rPr sz="2000" dirty="0"/>
              <a:t>“</a:t>
            </a:r>
            <a:r>
              <a:rPr sz="2000" spc="-5" dirty="0"/>
              <a:t>Bana</a:t>
            </a:r>
            <a:r>
              <a:rPr sz="2000" dirty="0"/>
              <a:t>	</a:t>
            </a:r>
            <a:r>
              <a:rPr sz="2000" spc="-10" dirty="0"/>
              <a:t>herhang</a:t>
            </a:r>
            <a:r>
              <a:rPr sz="2000" spc="-5" dirty="0"/>
              <a:t>i</a:t>
            </a:r>
            <a:r>
              <a:rPr sz="2000" dirty="0"/>
              <a:t>	</a:t>
            </a:r>
            <a:r>
              <a:rPr sz="2000" spc="-10" dirty="0"/>
              <a:t>bi</a:t>
            </a:r>
            <a:r>
              <a:rPr sz="2000" spc="-5" dirty="0"/>
              <a:t>r</a:t>
            </a:r>
            <a:r>
              <a:rPr sz="2000" dirty="0"/>
              <a:t>	</a:t>
            </a:r>
            <a:r>
              <a:rPr sz="2000" spc="-10" dirty="0"/>
              <a:t>nedenl</a:t>
            </a:r>
            <a:r>
              <a:rPr sz="2000" spc="-5" dirty="0"/>
              <a:t>e</a:t>
            </a:r>
            <a:r>
              <a:rPr sz="2000" dirty="0"/>
              <a:t>	</a:t>
            </a:r>
            <a:r>
              <a:rPr sz="2000" spc="-15" dirty="0"/>
              <a:t>g</a:t>
            </a:r>
            <a:r>
              <a:rPr sz="2000" spc="-5" dirty="0"/>
              <a:t>ele</a:t>
            </a:r>
            <a:r>
              <a:rPr sz="2000" spc="-15" dirty="0"/>
              <a:t>b</a:t>
            </a:r>
            <a:r>
              <a:rPr sz="2000" spc="-5" dirty="0"/>
              <a:t>i</a:t>
            </a:r>
            <a:r>
              <a:rPr sz="2000" spc="-20" dirty="0"/>
              <a:t>l</a:t>
            </a:r>
            <a:r>
              <a:rPr sz="2000" spc="-5" dirty="0"/>
              <a:t>i</a:t>
            </a:r>
            <a:r>
              <a:rPr sz="2000" spc="-55" dirty="0"/>
              <a:t>r</a:t>
            </a:r>
            <a:r>
              <a:rPr sz="2000" spc="-10" dirty="0"/>
              <a:t>sin</a:t>
            </a:r>
            <a:r>
              <a:rPr sz="2000" spc="-5" dirty="0"/>
              <a:t>,</a:t>
            </a:r>
            <a:r>
              <a:rPr sz="2000" dirty="0"/>
              <a:t>	</a:t>
            </a:r>
            <a:r>
              <a:rPr sz="2000" spc="-10" dirty="0"/>
              <a:t>be</a:t>
            </a:r>
            <a:r>
              <a:rPr sz="2000" spc="-5" dirty="0"/>
              <a:t>n</a:t>
            </a:r>
            <a:r>
              <a:rPr sz="2000" dirty="0"/>
              <a:t>	</a:t>
            </a:r>
            <a:r>
              <a:rPr sz="2000" spc="-10" dirty="0"/>
              <a:t>he</a:t>
            </a:r>
            <a:r>
              <a:rPr sz="2000" spc="-5" dirty="0"/>
              <a:t>r</a:t>
            </a:r>
            <a:r>
              <a:rPr sz="2000" dirty="0"/>
              <a:t>	</a:t>
            </a:r>
            <a:r>
              <a:rPr sz="2000" spc="-55" dirty="0"/>
              <a:t>z</a:t>
            </a:r>
            <a:r>
              <a:rPr sz="2000" spc="-5" dirty="0"/>
              <a:t>aman</a:t>
            </a:r>
            <a:r>
              <a:rPr sz="2000" dirty="0"/>
              <a:t>	</a:t>
            </a:r>
            <a:r>
              <a:rPr sz="2000" spc="-10" dirty="0"/>
              <a:t>di</a:t>
            </a:r>
            <a:r>
              <a:rPr sz="2000" spc="-5" dirty="0"/>
              <a:t>nle</a:t>
            </a:r>
            <a:r>
              <a:rPr sz="2000" spc="-15" dirty="0"/>
              <a:t>me</a:t>
            </a:r>
            <a:r>
              <a:rPr sz="2000" spc="-50" dirty="0"/>
              <a:t>y</a:t>
            </a:r>
            <a:r>
              <a:rPr sz="2000" spc="-5" dirty="0"/>
              <a:t>e  </a:t>
            </a:r>
            <a:r>
              <a:rPr sz="2000" spc="-10" dirty="0"/>
              <a:t>hazır</a:t>
            </a:r>
            <a:r>
              <a:rPr sz="2000" dirty="0"/>
              <a:t> </a:t>
            </a:r>
            <a:r>
              <a:rPr sz="2000" spc="-30" dirty="0"/>
              <a:t>olacağım.”</a:t>
            </a:r>
          </a:p>
          <a:p>
            <a:pPr marL="241300" indent="-229235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241935" algn="l"/>
              </a:tabLst>
            </a:pPr>
            <a:r>
              <a:rPr sz="2000" spc="-5" dirty="0"/>
              <a:t>“Seni</a:t>
            </a:r>
            <a:r>
              <a:rPr sz="2000" spc="-10" dirty="0"/>
              <a:t> </a:t>
            </a:r>
            <a:r>
              <a:rPr sz="2000" spc="-5" dirty="0"/>
              <a:t>anlamak</a:t>
            </a:r>
            <a:r>
              <a:rPr sz="2000" dirty="0"/>
              <a:t> </a:t>
            </a:r>
            <a:r>
              <a:rPr sz="2000" spc="-35" dirty="0"/>
              <a:t>istiyorum.”</a:t>
            </a: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935" algn="l"/>
              </a:tabLst>
            </a:pPr>
            <a:r>
              <a:rPr sz="2000" spc="-5" dirty="0"/>
              <a:t>“Sana</a:t>
            </a:r>
            <a:r>
              <a:rPr sz="2000" spc="-10" dirty="0"/>
              <a:t> </a:t>
            </a:r>
            <a:r>
              <a:rPr sz="2000" spc="-30" dirty="0"/>
              <a:t>güveniyorum.”</a:t>
            </a: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000" spc="-5" dirty="0"/>
              <a:t>“Seni</a:t>
            </a:r>
            <a:r>
              <a:rPr sz="2000" spc="-30" dirty="0"/>
              <a:t> seviyorum.”</a:t>
            </a: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000" spc="-5" dirty="0"/>
              <a:t>Bu</a:t>
            </a:r>
            <a:r>
              <a:rPr sz="2000" spc="10" dirty="0"/>
              <a:t> </a:t>
            </a:r>
            <a:r>
              <a:rPr sz="2000" spc="-5" dirty="0"/>
              <a:t>mesajların</a:t>
            </a:r>
            <a:r>
              <a:rPr sz="2000" spc="25" dirty="0"/>
              <a:t> </a:t>
            </a:r>
            <a:r>
              <a:rPr sz="2000" spc="-10" dirty="0"/>
              <a:t>ne</a:t>
            </a:r>
            <a:r>
              <a:rPr sz="2000" spc="10" dirty="0"/>
              <a:t> </a:t>
            </a:r>
            <a:r>
              <a:rPr sz="2000" spc="-10" dirty="0"/>
              <a:t>kadarını</a:t>
            </a:r>
            <a:r>
              <a:rPr sz="2000" spc="20" dirty="0"/>
              <a:t> </a:t>
            </a:r>
            <a:r>
              <a:rPr sz="2000" spc="-20" dirty="0"/>
              <a:t>verebiliyorsunuz?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356312" y="2358994"/>
            <a:ext cx="800328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002060"/>
                </a:solidFill>
              </a:rPr>
              <a:t>DİNLEDİĞİNİZ İÇİN TEŞEKKÜRLER…</a:t>
            </a:r>
          </a:p>
          <a:p>
            <a:pPr algn="just"/>
            <a:endParaRPr lang="tr-TR" sz="2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9083" y="2429255"/>
            <a:ext cx="4876800" cy="31440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-64104"/>
            <a:ext cx="6224271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>
                <a:solidFill>
                  <a:schemeClr val="tx1"/>
                </a:solidFill>
              </a:rPr>
              <a:t>Ergenlik</a:t>
            </a:r>
            <a:r>
              <a:rPr spc="-114" dirty="0">
                <a:solidFill>
                  <a:schemeClr val="tx1"/>
                </a:solidFill>
              </a:rPr>
              <a:t> </a:t>
            </a:r>
            <a:r>
              <a:rPr spc="-40" dirty="0">
                <a:solidFill>
                  <a:schemeClr val="tx1"/>
                </a:solidFill>
              </a:rPr>
              <a:t>Döneminde</a:t>
            </a:r>
            <a:r>
              <a:rPr spc="-125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Gelişim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940" y="1808734"/>
            <a:ext cx="5827395" cy="300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b="1" spc="-10" dirty="0">
                <a:latin typeface="Calibri"/>
                <a:cs typeface="Calibri"/>
              </a:rPr>
              <a:t>Duygusal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Gelişim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500" dirty="0">
              <a:latin typeface="Calibri"/>
              <a:cs typeface="Calibri"/>
            </a:endParaRPr>
          </a:p>
          <a:p>
            <a:pPr marL="762635" lvl="1" indent="-293370">
              <a:lnSpc>
                <a:spcPct val="100000"/>
              </a:lnSpc>
              <a:spcBef>
                <a:spcPts val="1739"/>
              </a:spcBef>
              <a:buFont typeface="Wingdings"/>
              <a:buChar char=""/>
              <a:tabLst>
                <a:tab pos="763270" algn="l"/>
              </a:tabLst>
            </a:pPr>
            <a:r>
              <a:rPr sz="2200" spc="-10" dirty="0">
                <a:latin typeface="Calibri"/>
                <a:cs typeface="Calibri"/>
              </a:rPr>
              <a:t>Duygular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çabuk</a:t>
            </a:r>
            <a:r>
              <a:rPr sz="2200" spc="-5" dirty="0">
                <a:latin typeface="Calibri"/>
                <a:cs typeface="Calibri"/>
              </a:rPr>
              <a:t> iniş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çıkış </a:t>
            </a:r>
            <a:r>
              <a:rPr sz="2200" spc="-35" dirty="0">
                <a:latin typeface="Calibri"/>
                <a:cs typeface="Calibri"/>
              </a:rPr>
              <a:t>gösterir.</a:t>
            </a:r>
            <a:endParaRPr sz="2200" dirty="0">
              <a:latin typeface="Calibri"/>
              <a:cs typeface="Calibri"/>
            </a:endParaRPr>
          </a:p>
          <a:p>
            <a:pPr marL="762635" lvl="1" indent="-293370">
              <a:lnSpc>
                <a:spcPct val="100000"/>
              </a:lnSpc>
              <a:spcBef>
                <a:spcPts val="1810"/>
              </a:spcBef>
              <a:buFont typeface="Wingdings"/>
              <a:buChar char=""/>
              <a:tabLst>
                <a:tab pos="763270" algn="l"/>
              </a:tabLst>
            </a:pPr>
            <a:r>
              <a:rPr sz="2200" spc="-15" dirty="0">
                <a:latin typeface="Calibri"/>
                <a:cs typeface="Calibri"/>
              </a:rPr>
              <a:t>Ergen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çabuk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sevinir,</a:t>
            </a:r>
            <a:r>
              <a:rPr sz="2200" spc="-10" dirty="0">
                <a:latin typeface="Calibri"/>
                <a:cs typeface="Calibri"/>
              </a:rPr>
              <a:t> çabuk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üzülür.</a:t>
            </a:r>
            <a:endParaRPr sz="2200" dirty="0">
              <a:latin typeface="Calibri"/>
              <a:cs typeface="Calibri"/>
            </a:endParaRPr>
          </a:p>
          <a:p>
            <a:pPr marL="762635" lvl="1" indent="-293370">
              <a:lnSpc>
                <a:spcPct val="100000"/>
              </a:lnSpc>
              <a:spcBef>
                <a:spcPts val="1825"/>
              </a:spcBef>
              <a:buFont typeface="Wingdings"/>
              <a:buChar char=""/>
              <a:tabLst>
                <a:tab pos="763270" algn="l"/>
              </a:tabLst>
            </a:pPr>
            <a:r>
              <a:rPr sz="2200" spc="-10" dirty="0">
                <a:latin typeface="Calibri"/>
                <a:cs typeface="Calibri"/>
              </a:rPr>
              <a:t>Birden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sinirlenir,</a:t>
            </a:r>
            <a:r>
              <a:rPr sz="2200" spc="-5" dirty="0">
                <a:latin typeface="Calibri"/>
                <a:cs typeface="Calibri"/>
              </a:rPr>
              <a:t> olur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olmaz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şeyi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sorun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45" dirty="0">
                <a:latin typeface="Calibri"/>
                <a:cs typeface="Calibri"/>
              </a:rPr>
              <a:t>yapar.</a:t>
            </a:r>
            <a:endParaRPr sz="2200" dirty="0">
              <a:latin typeface="Calibri"/>
              <a:cs typeface="Calibri"/>
            </a:endParaRPr>
          </a:p>
          <a:p>
            <a:pPr marL="762635" lvl="1" indent="-293370">
              <a:lnSpc>
                <a:spcPct val="100000"/>
              </a:lnSpc>
              <a:spcBef>
                <a:spcPts val="1825"/>
              </a:spcBef>
              <a:buFont typeface="Wingdings"/>
              <a:buChar char=""/>
              <a:tabLst>
                <a:tab pos="763270" algn="l"/>
              </a:tabLst>
            </a:pPr>
            <a:r>
              <a:rPr sz="2200" spc="-25" dirty="0">
                <a:latin typeface="Calibri"/>
                <a:cs typeface="Calibri"/>
              </a:rPr>
              <a:t>Tepkileri</a:t>
            </a:r>
            <a:r>
              <a:rPr sz="2200" spc="-10" dirty="0">
                <a:latin typeface="Calibri"/>
                <a:cs typeface="Calibri"/>
              </a:rPr>
              <a:t> önceden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kestirilemez.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-64104"/>
            <a:ext cx="6224271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>
                <a:solidFill>
                  <a:schemeClr val="tx1"/>
                </a:solidFill>
              </a:rPr>
              <a:t>Ergenlik</a:t>
            </a:r>
            <a:r>
              <a:rPr spc="-114" dirty="0">
                <a:solidFill>
                  <a:schemeClr val="tx1"/>
                </a:solidFill>
              </a:rPr>
              <a:t> </a:t>
            </a:r>
            <a:r>
              <a:rPr spc="-40" dirty="0">
                <a:solidFill>
                  <a:schemeClr val="tx1"/>
                </a:solidFill>
              </a:rPr>
              <a:t>Döneminde</a:t>
            </a:r>
            <a:r>
              <a:rPr spc="-125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Gelişim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9967"/>
            <a:ext cx="5294631" cy="40375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100" b="1" spc="-10" dirty="0">
                <a:latin typeface="Calibri"/>
                <a:cs typeface="Calibri"/>
              </a:rPr>
              <a:t>Duygusal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Gelişim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2200">
              <a:latin typeface="Calibri"/>
              <a:cs typeface="Calibri"/>
            </a:endParaRPr>
          </a:p>
          <a:p>
            <a:pPr marL="698500" marR="5715" lvl="1" indent="-228600" algn="just">
              <a:lnSpc>
                <a:spcPct val="130100"/>
              </a:lnSpc>
              <a:buFont typeface="Wingdings"/>
              <a:buChar char=""/>
              <a:tabLst>
                <a:tab pos="750570" algn="l"/>
              </a:tabLst>
            </a:pPr>
            <a:r>
              <a:rPr dirty="0"/>
              <a:t>	</a:t>
            </a:r>
            <a:r>
              <a:rPr sz="1800" spc="-5" dirty="0">
                <a:latin typeface="Calibri"/>
                <a:cs typeface="Calibri"/>
              </a:rPr>
              <a:t>Hızlı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şekilde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gelişen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dış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görünüşünden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utanma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mahcup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olma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ergenlerde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oldukça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yaygın</a:t>
            </a:r>
            <a:r>
              <a:rPr sz="1800" spc="-5" dirty="0">
                <a:latin typeface="Calibri"/>
                <a:cs typeface="Calibri"/>
              </a:rPr>
              <a:t> bir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duygu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durumudur.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Wingdings"/>
              <a:buChar char=""/>
            </a:pPr>
            <a:endParaRPr sz="1800">
              <a:latin typeface="Calibri"/>
              <a:cs typeface="Calibri"/>
            </a:endParaRPr>
          </a:p>
          <a:p>
            <a:pPr marL="698500" marR="5080" lvl="1" indent="-228600" algn="just">
              <a:lnSpc>
                <a:spcPct val="130000"/>
              </a:lnSpc>
              <a:spcBef>
                <a:spcPts val="1610"/>
              </a:spcBef>
              <a:buFont typeface="Wingdings"/>
              <a:buChar char=""/>
              <a:tabLst>
                <a:tab pos="750570" algn="l"/>
              </a:tabLst>
            </a:pPr>
            <a:r>
              <a:rPr dirty="0"/>
              <a:t>	</a:t>
            </a:r>
            <a:r>
              <a:rPr sz="1800" spc="-10" dirty="0">
                <a:latin typeface="Calibri"/>
                <a:cs typeface="Calibri"/>
              </a:rPr>
              <a:t>Ergenlikteki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kız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veya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erkek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zaman</a:t>
            </a:r>
            <a:r>
              <a:rPr sz="1800" dirty="0">
                <a:latin typeface="Calibri"/>
                <a:cs typeface="Calibri"/>
              </a:rPr>
              <a:t> -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zaman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başkalarından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uzaklaşmak,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kendisi</a:t>
            </a:r>
            <a:r>
              <a:rPr sz="1800" spc="-5" dirty="0">
                <a:latin typeface="Calibri"/>
                <a:cs typeface="Calibri"/>
              </a:rPr>
              <a:t> ile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baş</a:t>
            </a:r>
            <a:r>
              <a:rPr sz="1800" dirty="0">
                <a:latin typeface="Calibri"/>
                <a:cs typeface="Calibri"/>
              </a:rPr>
              <a:t> başa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kalmak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istiyor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gibidir.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Anne-babanın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arkadaşların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beraber</a:t>
            </a:r>
            <a:r>
              <a:rPr sz="1800" spc="-5" dirty="0">
                <a:latin typeface="Calibri"/>
                <a:cs typeface="Calibri"/>
              </a:rPr>
              <a:t> olma </a:t>
            </a:r>
            <a:r>
              <a:rPr sz="1800" spc="-10" dirty="0">
                <a:latin typeface="Calibri"/>
                <a:cs typeface="Calibri"/>
              </a:rPr>
              <a:t>isteğini</a:t>
            </a:r>
            <a:r>
              <a:rPr sz="1800" spc="-5" dirty="0">
                <a:latin typeface="Calibri"/>
                <a:cs typeface="Calibri"/>
              </a:rPr>
              <a:t> reddedip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içe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dönebilir.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1716" y="1793696"/>
            <a:ext cx="4733925" cy="40188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-64104"/>
            <a:ext cx="6224271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>
                <a:solidFill>
                  <a:schemeClr val="tx1"/>
                </a:solidFill>
              </a:rPr>
              <a:t>Ergenlik</a:t>
            </a:r>
            <a:r>
              <a:rPr spc="-114" dirty="0">
                <a:solidFill>
                  <a:schemeClr val="tx1"/>
                </a:solidFill>
              </a:rPr>
              <a:t> </a:t>
            </a:r>
            <a:r>
              <a:rPr spc="-40" dirty="0">
                <a:solidFill>
                  <a:schemeClr val="tx1"/>
                </a:solidFill>
              </a:rPr>
              <a:t>Döneminde</a:t>
            </a:r>
            <a:r>
              <a:rPr spc="-125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Gelişim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1" y="1816354"/>
            <a:ext cx="6099175" cy="4272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935" algn="l"/>
              </a:tabLst>
            </a:pPr>
            <a:r>
              <a:rPr sz="1800" b="1" spc="-5" dirty="0">
                <a:latin typeface="Calibri"/>
                <a:cs typeface="Calibri"/>
              </a:rPr>
              <a:t>Duygusal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Gelişim</a:t>
            </a:r>
            <a:endParaRPr sz="1800">
              <a:latin typeface="Calibri"/>
              <a:cs typeface="Calibri"/>
            </a:endParaRPr>
          </a:p>
          <a:p>
            <a:pPr marL="698500" marR="5715" lvl="1" indent="-228600" algn="just">
              <a:lnSpc>
                <a:spcPct val="150100"/>
              </a:lnSpc>
              <a:spcBef>
                <a:spcPts val="1365"/>
              </a:spcBef>
              <a:buFont typeface="Wingdings"/>
              <a:buChar char=""/>
              <a:tabLst>
                <a:tab pos="750570" algn="l"/>
              </a:tabLst>
            </a:pPr>
            <a:r>
              <a:rPr dirty="0"/>
              <a:t>	</a:t>
            </a:r>
            <a:r>
              <a:rPr sz="1800" spc="-5" dirty="0">
                <a:latin typeface="Calibri"/>
                <a:cs typeface="Calibri"/>
              </a:rPr>
              <a:t>Çalışır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veya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oyun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oynarken</a:t>
            </a:r>
            <a:r>
              <a:rPr sz="1800" spc="-5" dirty="0">
                <a:latin typeface="Calibri"/>
                <a:cs typeface="Calibri"/>
              </a:rPr>
              <a:t> yorulur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çalışmaya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karşı 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daha</a:t>
            </a:r>
            <a:r>
              <a:rPr sz="1800" dirty="0">
                <a:latin typeface="Calibri"/>
                <a:cs typeface="Calibri"/>
              </a:rPr>
              <a:t> az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isteklidir.</a:t>
            </a:r>
            <a:endParaRPr sz="1800">
              <a:latin typeface="Calibri"/>
              <a:cs typeface="Calibri"/>
            </a:endParaRPr>
          </a:p>
          <a:p>
            <a:pPr marL="698500" marR="5080" lvl="1" indent="-228600" algn="just">
              <a:lnSpc>
                <a:spcPct val="150000"/>
              </a:lnSpc>
              <a:spcBef>
                <a:spcPts val="505"/>
              </a:spcBef>
              <a:buFont typeface="Wingdings"/>
              <a:buChar char=""/>
              <a:tabLst>
                <a:tab pos="750570" algn="l"/>
              </a:tabLst>
            </a:pPr>
            <a:r>
              <a:rPr dirty="0"/>
              <a:t>	</a:t>
            </a:r>
            <a:r>
              <a:rPr sz="1800" spc="-10" dirty="0">
                <a:latin typeface="Calibri"/>
                <a:cs typeface="Calibri"/>
              </a:rPr>
              <a:t>Ergen</a:t>
            </a:r>
            <a:r>
              <a:rPr sz="1800" spc="-5" dirty="0">
                <a:latin typeface="Calibri"/>
                <a:cs typeface="Calibri"/>
              </a:rPr>
              <a:t> yeni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durumla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karşılaştığında,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kendisi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için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alışık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olmadığı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durumsa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heyecanlanıp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korkabilir. 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Heyecan </a:t>
            </a:r>
            <a:r>
              <a:rPr sz="1800" spc="-5" dirty="0">
                <a:latin typeface="Calibri"/>
                <a:cs typeface="Calibri"/>
              </a:rPr>
              <a:t>dengesi </a:t>
            </a:r>
            <a:r>
              <a:rPr sz="1800" spc="-10" dirty="0">
                <a:latin typeface="Calibri"/>
                <a:cs typeface="Calibri"/>
              </a:rPr>
              <a:t>tam </a:t>
            </a:r>
            <a:r>
              <a:rPr sz="1800" spc="-5" dirty="0">
                <a:latin typeface="Calibri"/>
                <a:cs typeface="Calibri"/>
              </a:rPr>
              <a:t>oluşmadığı için duyguların </a:t>
            </a:r>
            <a:r>
              <a:rPr sz="1800" spc="-20" dirty="0">
                <a:latin typeface="Calibri"/>
                <a:cs typeface="Calibri"/>
              </a:rPr>
              <a:t>kontrolü 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zordur.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Çoğu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ergen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heyecan</a:t>
            </a:r>
            <a:r>
              <a:rPr sz="1800" spc="-5" dirty="0">
                <a:latin typeface="Calibri"/>
                <a:cs typeface="Calibri"/>
              </a:rPr>
              <a:t> verici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durumlar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karşısında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kolayca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kızarabilir.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Kızarma</a:t>
            </a:r>
            <a:r>
              <a:rPr sz="1800" spc="-5" dirty="0">
                <a:latin typeface="Calibri"/>
                <a:cs typeface="Calibri"/>
              </a:rPr>
              <a:t> ergende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korku</a:t>
            </a:r>
            <a:r>
              <a:rPr sz="1800" spc="-20" dirty="0">
                <a:latin typeface="Calibri"/>
                <a:cs typeface="Calibri"/>
              </a:rPr>
              <a:t> yaratan 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istenmedik </a:t>
            </a:r>
            <a:r>
              <a:rPr sz="1800" dirty="0">
                <a:latin typeface="Calibri"/>
                <a:cs typeface="Calibri"/>
              </a:rPr>
              <a:t>bir </a:t>
            </a:r>
            <a:r>
              <a:rPr sz="1800" spc="-25" dirty="0">
                <a:latin typeface="Calibri"/>
                <a:cs typeface="Calibri"/>
              </a:rPr>
              <a:t>durumdur. </a:t>
            </a:r>
            <a:r>
              <a:rPr sz="1800" spc="-5" dirty="0">
                <a:latin typeface="Calibri"/>
                <a:cs typeface="Calibri"/>
              </a:rPr>
              <a:t>Heyecanların </a:t>
            </a:r>
            <a:r>
              <a:rPr sz="1800" spc="-20" dirty="0">
                <a:latin typeface="Calibri"/>
                <a:cs typeface="Calibri"/>
              </a:rPr>
              <a:t>kontrolü </a:t>
            </a:r>
            <a:r>
              <a:rPr sz="1800" spc="-5" dirty="0">
                <a:latin typeface="Calibri"/>
                <a:cs typeface="Calibri"/>
              </a:rPr>
              <a:t>öğrenme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ile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kazanılır.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9019" y="2767585"/>
            <a:ext cx="4610100" cy="24673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41" y="326066"/>
            <a:ext cx="9939655" cy="12753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40" dirty="0">
                <a:solidFill>
                  <a:schemeClr val="tx1"/>
                </a:solidFill>
              </a:rPr>
              <a:t>Ergenlik</a:t>
            </a:r>
            <a:r>
              <a:rPr sz="4100" spc="-85" dirty="0">
                <a:solidFill>
                  <a:schemeClr val="tx1"/>
                </a:solidFill>
              </a:rPr>
              <a:t> </a:t>
            </a:r>
            <a:r>
              <a:rPr sz="4100" spc="-35" dirty="0">
                <a:solidFill>
                  <a:schemeClr val="tx1"/>
                </a:solidFill>
              </a:rPr>
              <a:t>Döneminde</a:t>
            </a:r>
            <a:r>
              <a:rPr sz="4100" spc="-90" dirty="0">
                <a:solidFill>
                  <a:schemeClr val="tx1"/>
                </a:solidFill>
              </a:rPr>
              <a:t> </a:t>
            </a:r>
            <a:r>
              <a:rPr sz="4100" spc="-45" dirty="0">
                <a:solidFill>
                  <a:schemeClr val="tx1"/>
                </a:solidFill>
              </a:rPr>
              <a:t>Problem</a:t>
            </a:r>
            <a:r>
              <a:rPr sz="4100" spc="-110" dirty="0">
                <a:solidFill>
                  <a:schemeClr val="tx1"/>
                </a:solidFill>
              </a:rPr>
              <a:t> </a:t>
            </a:r>
            <a:r>
              <a:rPr sz="4100" spc="-30" dirty="0">
                <a:solidFill>
                  <a:schemeClr val="tx1"/>
                </a:solidFill>
              </a:rPr>
              <a:t>ve</a:t>
            </a:r>
            <a:r>
              <a:rPr sz="4100" spc="-70" dirty="0">
                <a:solidFill>
                  <a:schemeClr val="tx1"/>
                </a:solidFill>
              </a:rPr>
              <a:t> </a:t>
            </a:r>
            <a:r>
              <a:rPr sz="4100" spc="-45" dirty="0">
                <a:solidFill>
                  <a:schemeClr val="tx1"/>
                </a:solidFill>
              </a:rPr>
              <a:t>Problem</a:t>
            </a:r>
            <a:r>
              <a:rPr sz="4100" spc="-110" dirty="0">
                <a:solidFill>
                  <a:schemeClr val="tx1"/>
                </a:solidFill>
              </a:rPr>
              <a:t> </a:t>
            </a:r>
            <a:r>
              <a:rPr sz="4100" spc="-45" dirty="0">
                <a:solidFill>
                  <a:schemeClr val="tx1"/>
                </a:solidFill>
              </a:rPr>
              <a:t>Çözme</a:t>
            </a:r>
            <a:endParaRPr sz="41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45861" y="1773683"/>
            <a:ext cx="5533391" cy="4293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b="1" spc="-5" dirty="0">
                <a:latin typeface="Calibri"/>
                <a:cs typeface="Calibri"/>
              </a:rPr>
              <a:t>Problem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3100">
              <a:latin typeface="Calibri"/>
              <a:cs typeface="Calibri"/>
            </a:endParaRPr>
          </a:p>
          <a:p>
            <a:pPr marL="698500" marR="6985" lvl="1" indent="-228600" algn="just">
              <a:lnSpc>
                <a:spcPct val="80100"/>
              </a:lnSpc>
              <a:buFont typeface="Wingdings"/>
              <a:buChar char=""/>
              <a:tabLst>
                <a:tab pos="756920" algn="l"/>
              </a:tabLst>
            </a:pPr>
            <a:r>
              <a:rPr dirty="0"/>
              <a:t>	</a:t>
            </a:r>
            <a:r>
              <a:rPr sz="2000" dirty="0">
                <a:latin typeface="Calibri"/>
                <a:cs typeface="Calibri"/>
              </a:rPr>
              <a:t>Bir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kimsenin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istenilen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amaca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varmak </a:t>
            </a:r>
            <a:r>
              <a:rPr sz="2000" spc="-5" dirty="0">
                <a:latin typeface="Calibri"/>
                <a:cs typeface="Calibri"/>
              </a:rPr>
              <a:t> maksadıyla </a:t>
            </a:r>
            <a:r>
              <a:rPr sz="2000" spc="-10" dirty="0">
                <a:latin typeface="Calibri"/>
                <a:cs typeface="Calibri"/>
              </a:rPr>
              <a:t>topladığı mevcut </a:t>
            </a:r>
            <a:r>
              <a:rPr sz="2000" spc="-5" dirty="0">
                <a:latin typeface="Calibri"/>
                <a:cs typeface="Calibri"/>
              </a:rPr>
              <a:t>güçlerin </a:t>
            </a:r>
            <a:r>
              <a:rPr sz="2000" spc="-10" dirty="0">
                <a:latin typeface="Calibri"/>
                <a:cs typeface="Calibri"/>
              </a:rPr>
              <a:t>karşısına </a:t>
            </a:r>
            <a:r>
              <a:rPr sz="2000" spc="-5" dirty="0">
                <a:latin typeface="Calibri"/>
                <a:cs typeface="Calibri"/>
              </a:rPr>
              <a:t> dikilen</a:t>
            </a:r>
            <a:r>
              <a:rPr sz="2000" dirty="0">
                <a:latin typeface="Calibri"/>
                <a:cs typeface="Calibri"/>
              </a:rPr>
              <a:t> engele</a:t>
            </a:r>
            <a:r>
              <a:rPr sz="2000" spc="-5" dirty="0">
                <a:latin typeface="Calibri"/>
                <a:cs typeface="Calibri"/>
              </a:rPr>
              <a:t> denmektedir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(Bingham,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1971)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Wingdings"/>
              <a:buChar char=""/>
            </a:pPr>
            <a:endParaRPr sz="2350">
              <a:latin typeface="Calibri"/>
              <a:cs typeface="Calibri"/>
            </a:endParaRPr>
          </a:p>
          <a:p>
            <a:pPr marL="698500" marR="7620" lvl="1" indent="-228600" algn="just">
              <a:lnSpc>
                <a:spcPct val="80000"/>
              </a:lnSpc>
              <a:buFont typeface="Wingdings"/>
              <a:buChar char=""/>
              <a:tabLst>
                <a:tab pos="756920" algn="l"/>
              </a:tabLst>
            </a:pPr>
            <a:r>
              <a:rPr dirty="0"/>
              <a:t>	</a:t>
            </a:r>
            <a:r>
              <a:rPr sz="2000" spc="-5" dirty="0">
                <a:latin typeface="Calibri"/>
                <a:cs typeface="Calibri"/>
              </a:rPr>
              <a:t>Bulunduğunuz yerle </a:t>
            </a:r>
            <a:r>
              <a:rPr sz="2000" dirty="0">
                <a:latin typeface="Calibri"/>
                <a:cs typeface="Calibri"/>
              </a:rPr>
              <a:t>bulunmak </a:t>
            </a:r>
            <a:r>
              <a:rPr sz="2000" spc="-5" dirty="0">
                <a:latin typeface="Calibri"/>
                <a:cs typeface="Calibri"/>
              </a:rPr>
              <a:t>istediğiniz yer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arasındaki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boşluk,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başka</a:t>
            </a:r>
            <a:r>
              <a:rPr sz="2000" spc="-5" dirty="0">
                <a:latin typeface="Calibri"/>
                <a:cs typeface="Calibri"/>
              </a:rPr>
              <a:t> bir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deyişle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olanla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olması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gereken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durum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arasındaki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farktır </a:t>
            </a:r>
            <a:r>
              <a:rPr sz="2000" spc="-5" dirty="0">
                <a:latin typeface="Calibri"/>
                <a:cs typeface="Calibri"/>
              </a:rPr>
              <a:t> (Öğülmüş,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2006)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Wingdings"/>
              <a:buChar char=""/>
            </a:pPr>
            <a:endParaRPr sz="2350">
              <a:latin typeface="Calibri"/>
              <a:cs typeface="Calibri"/>
            </a:endParaRPr>
          </a:p>
          <a:p>
            <a:pPr marL="698500" marR="5080" lvl="1" indent="-228600" algn="just">
              <a:lnSpc>
                <a:spcPts val="1920"/>
              </a:lnSpc>
              <a:spcBef>
                <a:spcPts val="5"/>
              </a:spcBef>
              <a:buFont typeface="Wingdings"/>
              <a:buChar char=""/>
              <a:tabLst>
                <a:tab pos="756920" algn="l"/>
              </a:tabLst>
            </a:pPr>
            <a:r>
              <a:rPr dirty="0"/>
              <a:t>	</a:t>
            </a:r>
            <a:r>
              <a:rPr sz="2000" spc="-25" dirty="0">
                <a:latin typeface="Calibri"/>
                <a:cs typeface="Calibri"/>
              </a:rPr>
              <a:t>Problemler,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genellikle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belirsizliklerden,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emin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olamayacağımız </a:t>
            </a:r>
            <a:r>
              <a:rPr sz="2000" spc="-5" dirty="0">
                <a:latin typeface="Calibri"/>
                <a:cs typeface="Calibri"/>
              </a:rPr>
              <a:t>durumlardan, </a:t>
            </a:r>
            <a:r>
              <a:rPr sz="2000" dirty="0">
                <a:latin typeface="Calibri"/>
                <a:cs typeface="Calibri"/>
              </a:rPr>
              <a:t>güçlükler </a:t>
            </a:r>
            <a:r>
              <a:rPr sz="2000" spc="-5" dirty="0">
                <a:latin typeface="Calibri"/>
                <a:cs typeface="Calibri"/>
              </a:rPr>
              <a:t>içeren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sorunlardan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ve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ilişkilerden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oluşur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(Keenan, </a:t>
            </a:r>
            <a:r>
              <a:rPr sz="2000" dirty="0">
                <a:latin typeface="Calibri"/>
                <a:cs typeface="Calibri"/>
              </a:rPr>
              <a:t> 1997)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985" y="2016251"/>
            <a:ext cx="5622035" cy="39700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40" y="-64104"/>
            <a:ext cx="5983605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>
                <a:solidFill>
                  <a:schemeClr val="tx1"/>
                </a:solidFill>
              </a:rPr>
              <a:t>Problemin</a:t>
            </a:r>
            <a:r>
              <a:rPr spc="-130" dirty="0">
                <a:solidFill>
                  <a:schemeClr val="tx1"/>
                </a:solidFill>
              </a:rPr>
              <a:t> </a:t>
            </a:r>
            <a:r>
              <a:rPr spc="-110" dirty="0">
                <a:solidFill>
                  <a:schemeClr val="tx1"/>
                </a:solidFill>
              </a:rPr>
              <a:t>Temel</a:t>
            </a:r>
            <a:r>
              <a:rPr spc="-95" dirty="0">
                <a:solidFill>
                  <a:schemeClr val="tx1"/>
                </a:solidFill>
              </a:rPr>
              <a:t> </a:t>
            </a:r>
            <a:r>
              <a:rPr spc="-40" dirty="0">
                <a:solidFill>
                  <a:schemeClr val="tx1"/>
                </a:solidFill>
              </a:rPr>
              <a:t>Özellikleri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93494"/>
            <a:ext cx="5307331" cy="22313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  <a:tab pos="1411605" algn="l"/>
                <a:tab pos="2946400" algn="l"/>
                <a:tab pos="3851910" algn="l"/>
                <a:tab pos="4903470" algn="l"/>
              </a:tabLst>
            </a:pPr>
            <a:r>
              <a:rPr sz="2800" spc="-5" dirty="0">
                <a:latin typeface="Calibri"/>
                <a:cs typeface="Calibri"/>
              </a:rPr>
              <a:t>Bi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5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asında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ş</a:t>
            </a:r>
            <a:r>
              <a:rPr sz="2800" spc="-5" dirty="0">
                <a:latin typeface="Calibri"/>
                <a:cs typeface="Calibri"/>
              </a:rPr>
              <a:t>ağı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55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arı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r  amaç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vardır.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4100">
              <a:latin typeface="Calibri"/>
              <a:cs typeface="Calibri"/>
            </a:endParaRPr>
          </a:p>
          <a:p>
            <a:pPr marL="241300" marR="5080" indent="-229235">
              <a:lnSpc>
                <a:spcPts val="3020"/>
              </a:lnSpc>
              <a:spcBef>
                <a:spcPts val="5"/>
              </a:spcBef>
              <a:buFont typeface="Arial MT"/>
              <a:buChar char="•"/>
              <a:tabLst>
                <a:tab pos="241935" algn="l"/>
                <a:tab pos="1372235" algn="l"/>
                <a:tab pos="2451100" algn="l"/>
                <a:tab pos="3622040" algn="l"/>
                <a:tab pos="4370070" algn="l"/>
              </a:tabLst>
            </a:pPr>
            <a:r>
              <a:rPr sz="2800" spc="-5" dirty="0">
                <a:latin typeface="Calibri"/>
                <a:cs typeface="Calibri"/>
              </a:rPr>
              <a:t>Bi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ama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60" dirty="0">
                <a:latin typeface="Calibri"/>
                <a:cs typeface="Calibri"/>
              </a:rPr>
              <a:t>z</a:t>
            </a:r>
            <a:r>
              <a:rPr sz="2800" spc="-5" dirty="0">
                <a:latin typeface="Calibri"/>
                <a:cs typeface="Calibri"/>
              </a:rPr>
              <a:t>anan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0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ol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ö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üne  </a:t>
            </a:r>
            <a:r>
              <a:rPr sz="2800" spc="-5" dirty="0">
                <a:latin typeface="Calibri"/>
                <a:cs typeface="Calibri"/>
              </a:rPr>
              <a:t>şu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veya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bu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şekilde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bir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engel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çıkar.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0" y="4607435"/>
            <a:ext cx="3795395" cy="121571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9235" algn="just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0" dirty="0">
                <a:latin typeface="Calibri"/>
                <a:cs typeface="Calibri"/>
              </a:rPr>
              <a:t>Birey,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kendisini</a:t>
            </a:r>
            <a:r>
              <a:rPr sz="2800" spc="60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amaca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teşvik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eden,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içsel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bir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duyar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(Bingham,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1971)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89119" y="4607433"/>
            <a:ext cx="1336040" cy="83099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02235" marR="5080" indent="-90170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latin typeface="Calibri"/>
                <a:cs typeface="Calibri"/>
              </a:rPr>
              <a:t>er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şm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e  </a:t>
            </a:r>
            <a:r>
              <a:rPr sz="2800" spc="-25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gin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ik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5283" y="1690116"/>
            <a:ext cx="4246700" cy="42534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40" y="-64104"/>
            <a:ext cx="5983605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>
                <a:solidFill>
                  <a:schemeClr val="tx1"/>
                </a:solidFill>
              </a:rPr>
              <a:t>Problemin</a:t>
            </a:r>
            <a:r>
              <a:rPr spc="-130" dirty="0">
                <a:solidFill>
                  <a:schemeClr val="tx1"/>
                </a:solidFill>
              </a:rPr>
              <a:t> </a:t>
            </a:r>
            <a:r>
              <a:rPr spc="-110" dirty="0">
                <a:solidFill>
                  <a:schemeClr val="tx1"/>
                </a:solidFill>
              </a:rPr>
              <a:t>Temel</a:t>
            </a:r>
            <a:r>
              <a:rPr spc="-95" dirty="0">
                <a:solidFill>
                  <a:schemeClr val="tx1"/>
                </a:solidFill>
              </a:rPr>
              <a:t> </a:t>
            </a:r>
            <a:r>
              <a:rPr spc="-40" dirty="0">
                <a:solidFill>
                  <a:schemeClr val="tx1"/>
                </a:solidFill>
              </a:rPr>
              <a:t>Özellikleri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62930" y="1756918"/>
            <a:ext cx="4568191" cy="1546193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marR="5080" indent="-228600">
              <a:lnSpc>
                <a:spcPct val="70000"/>
              </a:lnSpc>
              <a:spcBef>
                <a:spcPts val="885"/>
              </a:spcBef>
              <a:buFont typeface="Arial MT"/>
              <a:buChar char="•"/>
              <a:tabLst>
                <a:tab pos="240665" algn="l"/>
                <a:tab pos="241300" algn="l"/>
                <a:tab pos="1381125" algn="l"/>
                <a:tab pos="2621915" algn="l"/>
                <a:tab pos="3650615" algn="l"/>
              </a:tabLst>
            </a:pPr>
            <a:r>
              <a:rPr sz="2200" spc="-5" dirty="0">
                <a:latin typeface="Calibri"/>
                <a:cs typeface="Calibri"/>
              </a:rPr>
              <a:t>M</a:t>
            </a:r>
            <a:r>
              <a:rPr sz="2200" spc="-25" dirty="0">
                <a:latin typeface="Calibri"/>
                <a:cs typeface="Calibri"/>
              </a:rPr>
              <a:t>ev</a:t>
            </a:r>
            <a:r>
              <a:rPr sz="2200" spc="-5" dirty="0">
                <a:latin typeface="Calibri"/>
                <a:cs typeface="Calibri"/>
              </a:rPr>
              <a:t>cut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duruml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olma</a:t>
            </a:r>
            <a:r>
              <a:rPr sz="2200" spc="10" dirty="0">
                <a:latin typeface="Calibri"/>
                <a:cs typeface="Calibri"/>
              </a:rPr>
              <a:t>s</a:t>
            </a:r>
            <a:r>
              <a:rPr sz="2200" spc="-5" dirty="0">
                <a:latin typeface="Calibri"/>
                <a:cs typeface="Calibri"/>
              </a:rPr>
              <a:t>ı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35" dirty="0">
                <a:latin typeface="Calibri"/>
                <a:cs typeface="Calibri"/>
              </a:rPr>
              <a:t>g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-30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80" dirty="0">
                <a:latin typeface="Calibri"/>
                <a:cs typeface="Calibri"/>
              </a:rPr>
              <a:t>k</a:t>
            </a:r>
            <a:r>
              <a:rPr sz="2200" spc="-5" dirty="0">
                <a:latin typeface="Calibri"/>
                <a:cs typeface="Calibri"/>
              </a:rPr>
              <a:t>en  </a:t>
            </a:r>
            <a:r>
              <a:rPr sz="2200" spc="-10" dirty="0">
                <a:latin typeface="Calibri"/>
                <a:cs typeface="Calibri"/>
              </a:rPr>
              <a:t>arasında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bir </a:t>
            </a:r>
            <a:r>
              <a:rPr sz="2200" spc="-10" dirty="0">
                <a:latin typeface="Calibri"/>
                <a:cs typeface="Calibri"/>
              </a:rPr>
              <a:t>farkın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bulunması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3150">
              <a:latin typeface="Calibri"/>
              <a:cs typeface="Calibri"/>
            </a:endParaRPr>
          </a:p>
          <a:p>
            <a:pPr marL="241300" marR="198120" indent="-228600">
              <a:lnSpc>
                <a:spcPct val="70000"/>
              </a:lnSpc>
              <a:buFont typeface="Arial MT"/>
              <a:buChar char="•"/>
              <a:tabLst>
                <a:tab pos="240665" algn="l"/>
                <a:tab pos="241300" algn="l"/>
                <a:tab pos="1203960" algn="l"/>
                <a:tab pos="1722120" algn="l"/>
                <a:tab pos="2449830" algn="l"/>
                <a:tab pos="3114040" algn="l"/>
                <a:tab pos="4109085" algn="l"/>
              </a:tabLst>
            </a:pPr>
            <a:r>
              <a:rPr sz="2200" spc="-5" dirty="0">
                <a:latin typeface="Calibri"/>
                <a:cs typeface="Calibri"/>
              </a:rPr>
              <a:t>Kişi</a:t>
            </a:r>
            <a:r>
              <a:rPr sz="2200" spc="-15" dirty="0">
                <a:latin typeface="Calibri"/>
                <a:cs typeface="Calibri"/>
              </a:rPr>
              <a:t>n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b</a:t>
            </a:r>
            <a:r>
              <a:rPr sz="2200" spc="-5" dirty="0">
                <a:latin typeface="Calibri"/>
                <a:cs typeface="Calibri"/>
              </a:rPr>
              <a:t>u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0" dirty="0">
                <a:latin typeface="Calibri"/>
                <a:cs typeface="Calibri"/>
              </a:rPr>
              <a:t>f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kı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5" dirty="0">
                <a:latin typeface="Calibri"/>
                <a:cs typeface="Calibri"/>
              </a:rPr>
              <a:t>f</a:t>
            </a:r>
            <a:r>
              <a:rPr sz="2200" spc="-5" dirty="0">
                <a:latin typeface="Calibri"/>
                <a:cs typeface="Calibri"/>
              </a:rPr>
              <a:t>ark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etme</a:t>
            </a:r>
            <a:r>
              <a:rPr sz="2200" dirty="0">
                <a:latin typeface="Calibri"/>
                <a:cs typeface="Calibri"/>
              </a:rPr>
              <a:t>s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40" dirty="0">
                <a:latin typeface="Calibri"/>
                <a:cs typeface="Calibri"/>
              </a:rPr>
              <a:t>ya  </a:t>
            </a:r>
            <a:r>
              <a:rPr sz="2200" spc="-5" dirty="0">
                <a:latin typeface="Calibri"/>
                <a:cs typeface="Calibri"/>
              </a:rPr>
              <a:t>algılaması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91597" y="1756918"/>
            <a:ext cx="78486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durum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41661" y="2714371"/>
            <a:ext cx="103378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0065" algn="l"/>
              </a:tabLst>
            </a:pPr>
            <a:r>
              <a:rPr sz="2200" spc="5" dirty="0">
                <a:latin typeface="Calibri"/>
                <a:cs typeface="Calibri"/>
              </a:rPr>
              <a:t>d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5" dirty="0">
                <a:latin typeface="Calibri"/>
                <a:cs typeface="Calibri"/>
              </a:rPr>
              <a:t>f</a:t>
            </a:r>
            <a:r>
              <a:rPr sz="2200" spc="-5" dirty="0">
                <a:latin typeface="Calibri"/>
                <a:cs typeface="Calibri"/>
              </a:rPr>
              <a:t>arkı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2930" y="3672967"/>
            <a:ext cx="5610860" cy="22635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Algılanan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farkın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kişide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gerginliğe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yol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açması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315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5"/>
              </a:spcBef>
              <a:buFont typeface="Arial MT"/>
              <a:buChar char="•"/>
              <a:tabLst>
                <a:tab pos="240665" algn="l"/>
                <a:tab pos="241300" algn="l"/>
                <a:tab pos="1126490" algn="l"/>
                <a:tab pos="2301875" algn="l"/>
                <a:tab pos="3342640" algn="l"/>
                <a:tab pos="4601845" algn="l"/>
              </a:tabLst>
            </a:pPr>
            <a:r>
              <a:rPr sz="2200" spc="-5" dirty="0">
                <a:latin typeface="Calibri"/>
                <a:cs typeface="Calibri"/>
              </a:rPr>
              <a:t>Kişi</a:t>
            </a:r>
            <a:r>
              <a:rPr sz="2200" spc="-15" dirty="0">
                <a:latin typeface="Calibri"/>
                <a:cs typeface="Calibri"/>
              </a:rPr>
              <a:t>n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0" dirty="0">
                <a:latin typeface="Calibri"/>
                <a:cs typeface="Calibri"/>
              </a:rPr>
              <a:t>g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-30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ginli</a:t>
            </a:r>
            <a:r>
              <a:rPr sz="2200" spc="-15" dirty="0">
                <a:latin typeface="Calibri"/>
                <a:cs typeface="Calibri"/>
              </a:rPr>
              <a:t>ğ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or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adan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45" dirty="0">
                <a:latin typeface="Calibri"/>
                <a:cs typeface="Calibri"/>
              </a:rPr>
              <a:t>k</a:t>
            </a:r>
            <a:r>
              <a:rPr sz="2200" spc="-5" dirty="0">
                <a:latin typeface="Calibri"/>
                <a:cs typeface="Calibri"/>
              </a:rPr>
              <a:t>aldırmak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amacıyla  girişimlerde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bulunması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245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buFont typeface="Arial MT"/>
              <a:buChar char="•"/>
              <a:tabLst>
                <a:tab pos="240665" algn="l"/>
                <a:tab pos="241300" algn="l"/>
                <a:tab pos="1141730" algn="l"/>
                <a:tab pos="2332355" algn="l"/>
                <a:tab pos="3388360" algn="l"/>
                <a:tab pos="4785995" algn="l"/>
              </a:tabLst>
            </a:pPr>
            <a:r>
              <a:rPr sz="2200" spc="-5" dirty="0">
                <a:latin typeface="Calibri"/>
                <a:cs typeface="Calibri"/>
              </a:rPr>
              <a:t>Kişinin	</a:t>
            </a:r>
            <a:r>
              <a:rPr sz="2200" spc="-10" dirty="0">
                <a:latin typeface="Calibri"/>
                <a:cs typeface="Calibri"/>
              </a:rPr>
              <a:t>gerginliği	ortadan	</a:t>
            </a:r>
            <a:r>
              <a:rPr sz="2200" spc="-15" dirty="0">
                <a:latin typeface="Calibri"/>
                <a:cs typeface="Calibri"/>
              </a:rPr>
              <a:t>kaldırmaya	</a:t>
            </a:r>
            <a:r>
              <a:rPr sz="2200" spc="-10" dirty="0">
                <a:latin typeface="Calibri"/>
                <a:cs typeface="Calibri"/>
              </a:rPr>
              <a:t>yönelik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5" dirty="0">
                <a:latin typeface="Calibri"/>
                <a:cs typeface="Calibri"/>
              </a:rPr>
              <a:t>girişimlerinin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engellenmesi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(Öğülmüş,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2006)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655" y="1785106"/>
            <a:ext cx="4384548" cy="410644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</TotalTime>
  <Words>1608</Words>
  <Application>Microsoft Office PowerPoint</Application>
  <PresentationFormat>Geniş ekran</PresentationFormat>
  <Paragraphs>250</Paragraphs>
  <Slides>37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3" baseType="lpstr">
      <vt:lpstr>Arial MT</vt:lpstr>
      <vt:lpstr>Calibri</vt:lpstr>
      <vt:lpstr>Century Gothic</vt:lpstr>
      <vt:lpstr>Wingdings</vt:lpstr>
      <vt:lpstr>Wingdings 2</vt:lpstr>
      <vt:lpstr>Austin</vt:lpstr>
      <vt:lpstr>PowerPoint Sunusu</vt:lpstr>
      <vt:lpstr>Ergenlik</vt:lpstr>
      <vt:lpstr>Ergenlik</vt:lpstr>
      <vt:lpstr>Ergenlik Döneminde Gelişim</vt:lpstr>
      <vt:lpstr>Ergenlik Döneminde Gelişim</vt:lpstr>
      <vt:lpstr>Ergenlik Döneminde Gelişim</vt:lpstr>
      <vt:lpstr>Ergenlik Döneminde Problem ve Problem Çözme</vt:lpstr>
      <vt:lpstr>Problemin Temel Özellikleri</vt:lpstr>
      <vt:lpstr>Problemin Temel Özellikleri</vt:lpstr>
      <vt:lpstr>Problem Çözme</vt:lpstr>
      <vt:lpstr>Problem Çözmede Önemli Noktalar</vt:lpstr>
      <vt:lpstr>Problem Çözme Aşamaları (Bedoyere, 1995)</vt:lpstr>
      <vt:lpstr>Problem Çözme Aşamaları (Senemoğlu, 2005)</vt:lpstr>
      <vt:lpstr>Problem Çözme Aşamaları (Mountrose, 2000)</vt:lpstr>
      <vt:lpstr>Problem Çözme Aşamaları (Öğülmüş, 2006)</vt:lpstr>
      <vt:lpstr>Aşamaların Ortak Özellikleri</vt:lpstr>
      <vt:lpstr>Problem Çözme Yöntemleri</vt:lpstr>
      <vt:lpstr>Problem Çözme Yöntemleri</vt:lpstr>
      <vt:lpstr>Problem Çözme Yöntemleri</vt:lpstr>
      <vt:lpstr>Problem Çözme Yöntemleri</vt:lpstr>
      <vt:lpstr>Problem Çözmede Ergenle İletişim ve Örnekler</vt:lpstr>
      <vt:lpstr>Problem Çözmede Ergenle İletişim ve Örnekler</vt:lpstr>
      <vt:lpstr>Problem Çözmede Ergenle İletişim ve Örnekler</vt:lpstr>
      <vt:lpstr>Ben Dili Alıştırmaları</vt:lpstr>
      <vt:lpstr>Ben Dili Alıştırmaları</vt:lpstr>
      <vt:lpstr>Problem Çözmede Ergenle İletişim ve Örnekler</vt:lpstr>
      <vt:lpstr>Problem Çözmede Ergenle İletişim ve Örnekler</vt:lpstr>
      <vt:lpstr>Problem Çözmede Ergenle İletişim ve Örnekler</vt:lpstr>
      <vt:lpstr>Problem Çözmede Ergenle İletişim ve Örnekler</vt:lpstr>
      <vt:lpstr>Problem Çözmede Ergenle İletişim ve Örnekler</vt:lpstr>
      <vt:lpstr>Problem Çözmede Ergenle İletişim ve Örnekler</vt:lpstr>
      <vt:lpstr>Problem Çözmede Ergenle İletişim ve Örnekler</vt:lpstr>
      <vt:lpstr>Problem Çözmede Ergenle İletişim ve Örnekler</vt:lpstr>
      <vt:lpstr>Problem Çözmede Ergenle İletişim ve Örnekler</vt:lpstr>
      <vt:lpstr>Unutmayın!!!</vt:lpstr>
      <vt:lpstr>Ergenlerin Duymak İstediği Beş Mesaj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ÇÖZME BECERİLERİ VE AİLE</dc:title>
  <dc:creator>Melek</dc:creator>
  <cp:lastModifiedBy>EMRULLAH YILMAZ</cp:lastModifiedBy>
  <cp:revision>7</cp:revision>
  <dcterms:created xsi:type="dcterms:W3CDTF">2022-09-06T20:39:18Z</dcterms:created>
  <dcterms:modified xsi:type="dcterms:W3CDTF">2022-09-08T11:31:51Z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2022-09-06T00:00:00Z</vt:filetime>
  </property>
</Properties>
</file>