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353" r:id="rId2"/>
    <p:sldId id="344" r:id="rId3"/>
    <p:sldId id="288" r:id="rId4"/>
    <p:sldId id="289" r:id="rId5"/>
    <p:sldId id="319" r:id="rId6"/>
    <p:sldId id="290" r:id="rId7"/>
    <p:sldId id="293" r:id="rId8"/>
    <p:sldId id="322" r:id="rId9"/>
    <p:sldId id="296" r:id="rId10"/>
    <p:sldId id="326" r:id="rId11"/>
    <p:sldId id="331" r:id="rId12"/>
    <p:sldId id="348" r:id="rId13"/>
    <p:sldId id="350" r:id="rId14"/>
    <p:sldId id="351" r:id="rId15"/>
    <p:sldId id="352" r:id="rId16"/>
    <p:sldId id="341" r:id="rId17"/>
    <p:sldId id="299" r:id="rId18"/>
    <p:sldId id="311" r:id="rId19"/>
    <p:sldId id="300" r:id="rId20"/>
    <p:sldId id="312" r:id="rId21"/>
    <p:sldId id="313" r:id="rId22"/>
    <p:sldId id="301" r:id="rId23"/>
    <p:sldId id="302" r:id="rId24"/>
    <p:sldId id="317" r:id="rId25"/>
    <p:sldId id="338" r:id="rId26"/>
    <p:sldId id="304" r:id="rId27"/>
    <p:sldId id="336" r:id="rId28"/>
    <p:sldId id="305" r:id="rId29"/>
    <p:sldId id="306" r:id="rId30"/>
    <p:sldId id="307" r:id="rId31"/>
    <p:sldId id="321" r:id="rId32"/>
    <p:sldId id="347" r:id="rId33"/>
    <p:sldId id="335" r:id="rId34"/>
    <p:sldId id="346" r:id="rId35"/>
  </p:sldIdLst>
  <p:sldSz cx="12190413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39" autoAdjust="0"/>
  </p:normalViewPr>
  <p:slideViewPr>
    <p:cSldViewPr>
      <p:cViewPr>
        <p:scale>
          <a:sx n="68" d="100"/>
          <a:sy n="68" d="100"/>
        </p:scale>
        <p:origin x="-576" y="-516"/>
      </p:cViewPr>
      <p:guideLst>
        <p:guide orient="horz" pos="2160"/>
        <p:guide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6FC53-61FC-45AA-9FB2-65BE5F94B04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0BE968B-8749-4BDA-B191-8DF3F0A9D2F2}">
      <dgm:prSet/>
      <dgm:spPr/>
      <dgm:t>
        <a:bodyPr/>
        <a:lstStyle/>
        <a:p>
          <a:pPr rtl="0"/>
          <a:r>
            <a:rPr lang="tr-TR" b="1" i="1" smtClean="0"/>
            <a:t>İnternetin Güvenli Kullanımı </a:t>
          </a:r>
          <a:endParaRPr lang="tr-TR"/>
        </a:p>
      </dgm:t>
    </dgm:pt>
    <dgm:pt modelId="{D9D8470E-B0BC-4D4D-A9FE-C6D5E4296B4E}" type="parTrans" cxnId="{F646F677-DF5A-4772-9616-36CC057BA38B}">
      <dgm:prSet/>
      <dgm:spPr/>
      <dgm:t>
        <a:bodyPr/>
        <a:lstStyle/>
        <a:p>
          <a:endParaRPr lang="tr-TR"/>
        </a:p>
      </dgm:t>
    </dgm:pt>
    <dgm:pt modelId="{2DCB8E10-FBED-42CE-9F26-811EF314A979}" type="sibTrans" cxnId="{F646F677-DF5A-4772-9616-36CC057BA38B}">
      <dgm:prSet/>
      <dgm:spPr/>
      <dgm:t>
        <a:bodyPr/>
        <a:lstStyle/>
        <a:p>
          <a:endParaRPr lang="tr-TR"/>
        </a:p>
      </dgm:t>
    </dgm:pt>
    <dgm:pt modelId="{375C8149-C0EE-4F24-BC4E-058CFC23EFE0}">
      <dgm:prSet/>
      <dgm:spPr/>
      <dgm:t>
        <a:bodyPr/>
        <a:lstStyle/>
        <a:p>
          <a:pPr rtl="0"/>
          <a:r>
            <a:rPr lang="tr-TR" b="1" i="1" smtClean="0"/>
            <a:t>ve Sosyal Ağlar</a:t>
          </a:r>
          <a:endParaRPr lang="tr-TR"/>
        </a:p>
      </dgm:t>
    </dgm:pt>
    <dgm:pt modelId="{2C7D754F-0EC3-4AFA-A9A9-6DB41E5C1A6F}" type="parTrans" cxnId="{A2E7FD7A-6738-4C4C-B895-339AEFF0BDEE}">
      <dgm:prSet/>
      <dgm:spPr/>
      <dgm:t>
        <a:bodyPr/>
        <a:lstStyle/>
        <a:p>
          <a:endParaRPr lang="tr-TR"/>
        </a:p>
      </dgm:t>
    </dgm:pt>
    <dgm:pt modelId="{6AF4EF40-2817-4AA2-8860-404DCC4FFBA5}" type="sibTrans" cxnId="{A2E7FD7A-6738-4C4C-B895-339AEFF0BDEE}">
      <dgm:prSet/>
      <dgm:spPr/>
      <dgm:t>
        <a:bodyPr/>
        <a:lstStyle/>
        <a:p>
          <a:endParaRPr lang="tr-TR"/>
        </a:p>
      </dgm:t>
    </dgm:pt>
    <dgm:pt modelId="{4F3AA919-BC02-414F-9DC2-B2315502C77B}" type="pres">
      <dgm:prSet presAssocID="{A286FC53-61FC-45AA-9FB2-65BE5F94B04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7D523-8C29-46CA-87D2-0BCA7DCB3DB8}" type="pres">
      <dgm:prSet presAssocID="{D0BE968B-8749-4BDA-B191-8DF3F0A9D2F2}" presName="circle1" presStyleLbl="node1" presStyleIdx="0" presStyleCnt="2"/>
      <dgm:spPr/>
    </dgm:pt>
    <dgm:pt modelId="{F6864B2B-46CB-4B45-ACC2-69CE26D3AAB9}" type="pres">
      <dgm:prSet presAssocID="{D0BE968B-8749-4BDA-B191-8DF3F0A9D2F2}" presName="space" presStyleCnt="0"/>
      <dgm:spPr/>
    </dgm:pt>
    <dgm:pt modelId="{51181DAD-D1A8-4245-8459-478226DE0E1D}" type="pres">
      <dgm:prSet presAssocID="{D0BE968B-8749-4BDA-B191-8DF3F0A9D2F2}" presName="rect1" presStyleLbl="alignAcc1" presStyleIdx="0" presStyleCnt="2"/>
      <dgm:spPr/>
      <dgm:t>
        <a:bodyPr/>
        <a:lstStyle/>
        <a:p>
          <a:endParaRPr lang="en-US"/>
        </a:p>
      </dgm:t>
    </dgm:pt>
    <dgm:pt modelId="{26AE755B-C463-4908-AB73-C39AADF48942}" type="pres">
      <dgm:prSet presAssocID="{375C8149-C0EE-4F24-BC4E-058CFC23EFE0}" presName="vertSpace2" presStyleLbl="node1" presStyleIdx="0" presStyleCnt="2"/>
      <dgm:spPr/>
    </dgm:pt>
    <dgm:pt modelId="{90D690A4-20BF-4D71-9DC2-D8871C3C4CD6}" type="pres">
      <dgm:prSet presAssocID="{375C8149-C0EE-4F24-BC4E-058CFC23EFE0}" presName="circle2" presStyleLbl="node1" presStyleIdx="1" presStyleCnt="2"/>
      <dgm:spPr/>
    </dgm:pt>
    <dgm:pt modelId="{4440BC29-6535-469A-847B-C2F3229C469C}" type="pres">
      <dgm:prSet presAssocID="{375C8149-C0EE-4F24-BC4E-058CFC23EFE0}" presName="rect2" presStyleLbl="alignAcc1" presStyleIdx="1" presStyleCnt="2"/>
      <dgm:spPr/>
      <dgm:t>
        <a:bodyPr/>
        <a:lstStyle/>
        <a:p>
          <a:endParaRPr lang="en-US"/>
        </a:p>
      </dgm:t>
    </dgm:pt>
    <dgm:pt modelId="{E487D9C5-B42F-4655-98E0-0BABB2E71215}" type="pres">
      <dgm:prSet presAssocID="{D0BE968B-8749-4BDA-B191-8DF3F0A9D2F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1DBFD-62B6-474D-A009-8B344B150AE9}" type="pres">
      <dgm:prSet presAssocID="{375C8149-C0EE-4F24-BC4E-058CFC23EFE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500A31-E059-4DAF-9832-7F0ED77A09CE}" type="presOf" srcId="{D0BE968B-8749-4BDA-B191-8DF3F0A9D2F2}" destId="{E487D9C5-B42F-4655-98E0-0BABB2E71215}" srcOrd="1" destOrd="0" presId="urn:microsoft.com/office/officeart/2005/8/layout/target3"/>
    <dgm:cxn modelId="{23B045EE-8E4F-4739-ADCC-3138DB93024E}" type="presOf" srcId="{375C8149-C0EE-4F24-BC4E-058CFC23EFE0}" destId="{4440BC29-6535-469A-847B-C2F3229C469C}" srcOrd="0" destOrd="0" presId="urn:microsoft.com/office/officeart/2005/8/layout/target3"/>
    <dgm:cxn modelId="{79FB5EC0-8770-4212-8E80-8D12A3922E1E}" type="presOf" srcId="{A286FC53-61FC-45AA-9FB2-65BE5F94B041}" destId="{4F3AA919-BC02-414F-9DC2-B2315502C77B}" srcOrd="0" destOrd="0" presId="urn:microsoft.com/office/officeart/2005/8/layout/target3"/>
    <dgm:cxn modelId="{F8A61E5F-EB13-45F4-91A8-001E4153E4A1}" type="presOf" srcId="{375C8149-C0EE-4F24-BC4E-058CFC23EFE0}" destId="{31F1DBFD-62B6-474D-A009-8B344B150AE9}" srcOrd="1" destOrd="0" presId="urn:microsoft.com/office/officeart/2005/8/layout/target3"/>
    <dgm:cxn modelId="{A2E7FD7A-6738-4C4C-B895-339AEFF0BDEE}" srcId="{A286FC53-61FC-45AA-9FB2-65BE5F94B041}" destId="{375C8149-C0EE-4F24-BC4E-058CFC23EFE0}" srcOrd="1" destOrd="0" parTransId="{2C7D754F-0EC3-4AFA-A9A9-6DB41E5C1A6F}" sibTransId="{6AF4EF40-2817-4AA2-8860-404DCC4FFBA5}"/>
    <dgm:cxn modelId="{F1BDF23C-523C-4F3D-984F-26EA5B250634}" type="presOf" srcId="{D0BE968B-8749-4BDA-B191-8DF3F0A9D2F2}" destId="{51181DAD-D1A8-4245-8459-478226DE0E1D}" srcOrd="0" destOrd="0" presId="urn:microsoft.com/office/officeart/2005/8/layout/target3"/>
    <dgm:cxn modelId="{F646F677-DF5A-4772-9616-36CC057BA38B}" srcId="{A286FC53-61FC-45AA-9FB2-65BE5F94B041}" destId="{D0BE968B-8749-4BDA-B191-8DF3F0A9D2F2}" srcOrd="0" destOrd="0" parTransId="{D9D8470E-B0BC-4D4D-A9FE-C6D5E4296B4E}" sibTransId="{2DCB8E10-FBED-42CE-9F26-811EF314A979}"/>
    <dgm:cxn modelId="{778B1066-B0FE-4859-8805-7EC001D354FE}" type="presParOf" srcId="{4F3AA919-BC02-414F-9DC2-B2315502C77B}" destId="{8897D523-8C29-46CA-87D2-0BCA7DCB3DB8}" srcOrd="0" destOrd="0" presId="urn:microsoft.com/office/officeart/2005/8/layout/target3"/>
    <dgm:cxn modelId="{DAF3E29D-BF76-43AA-960C-FAAD97777E76}" type="presParOf" srcId="{4F3AA919-BC02-414F-9DC2-B2315502C77B}" destId="{F6864B2B-46CB-4B45-ACC2-69CE26D3AAB9}" srcOrd="1" destOrd="0" presId="urn:microsoft.com/office/officeart/2005/8/layout/target3"/>
    <dgm:cxn modelId="{3B29494A-7060-4456-A5EC-2B8E8AD6CDA2}" type="presParOf" srcId="{4F3AA919-BC02-414F-9DC2-B2315502C77B}" destId="{51181DAD-D1A8-4245-8459-478226DE0E1D}" srcOrd="2" destOrd="0" presId="urn:microsoft.com/office/officeart/2005/8/layout/target3"/>
    <dgm:cxn modelId="{3398A959-C04D-4EE8-B488-8EC76F1FE664}" type="presParOf" srcId="{4F3AA919-BC02-414F-9DC2-B2315502C77B}" destId="{26AE755B-C463-4908-AB73-C39AADF48942}" srcOrd="3" destOrd="0" presId="urn:microsoft.com/office/officeart/2005/8/layout/target3"/>
    <dgm:cxn modelId="{F86345C7-9479-4AD8-A0AA-9787F8898C2A}" type="presParOf" srcId="{4F3AA919-BC02-414F-9DC2-B2315502C77B}" destId="{90D690A4-20BF-4D71-9DC2-D8871C3C4CD6}" srcOrd="4" destOrd="0" presId="urn:microsoft.com/office/officeart/2005/8/layout/target3"/>
    <dgm:cxn modelId="{6E0E8949-4365-4BD7-8BA4-96B995E5F963}" type="presParOf" srcId="{4F3AA919-BC02-414F-9DC2-B2315502C77B}" destId="{4440BC29-6535-469A-847B-C2F3229C469C}" srcOrd="5" destOrd="0" presId="urn:microsoft.com/office/officeart/2005/8/layout/target3"/>
    <dgm:cxn modelId="{27701D0D-ECAC-4148-98CD-4800506A5B4E}" type="presParOf" srcId="{4F3AA919-BC02-414F-9DC2-B2315502C77B}" destId="{E487D9C5-B42F-4655-98E0-0BABB2E71215}" srcOrd="6" destOrd="0" presId="urn:microsoft.com/office/officeart/2005/8/layout/target3"/>
    <dgm:cxn modelId="{39B0534C-569A-4FF8-9FB5-B13E2CB02E72}" type="presParOf" srcId="{4F3AA919-BC02-414F-9DC2-B2315502C77B}" destId="{31F1DBFD-62B6-474D-A009-8B344B150AE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6FC53-61FC-45AA-9FB2-65BE5F94B04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3AA919-BC02-414F-9DC2-B2315502C77B}" type="pres">
      <dgm:prSet presAssocID="{A286FC53-61FC-45AA-9FB2-65BE5F94B04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9560ADF-26CD-4E96-BAF2-EEB2162FAA42}" type="presOf" srcId="{A286FC53-61FC-45AA-9FB2-65BE5F94B041}" destId="{4F3AA919-BC02-414F-9DC2-B2315502C77B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7D523-8C29-46CA-87D2-0BCA7DCB3DB8}">
      <dsp:nvSpPr>
        <dsp:cNvPr id="0" name=""/>
        <dsp:cNvSpPr/>
      </dsp:nvSpPr>
      <dsp:spPr>
        <a:xfrm>
          <a:off x="0" y="0"/>
          <a:ext cx="369332" cy="3693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81DAD-D1A8-4245-8459-478226DE0E1D}">
      <dsp:nvSpPr>
        <dsp:cNvPr id="0" name=""/>
        <dsp:cNvSpPr/>
      </dsp:nvSpPr>
      <dsp:spPr>
        <a:xfrm>
          <a:off x="184665" y="0"/>
          <a:ext cx="2475608" cy="369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b="1" i="1" kern="1200" smtClean="0"/>
            <a:t>İnternetin Güvenli Kullanımı </a:t>
          </a:r>
          <a:endParaRPr lang="tr-TR" sz="800" kern="1200"/>
        </a:p>
      </dsp:txBody>
      <dsp:txXfrm>
        <a:off x="184665" y="0"/>
        <a:ext cx="2475608" cy="175432"/>
      </dsp:txXfrm>
    </dsp:sp>
    <dsp:sp modelId="{90D690A4-20BF-4D71-9DC2-D8871C3C4CD6}">
      <dsp:nvSpPr>
        <dsp:cNvPr id="0" name=""/>
        <dsp:cNvSpPr/>
      </dsp:nvSpPr>
      <dsp:spPr>
        <a:xfrm>
          <a:off x="96949" y="175432"/>
          <a:ext cx="175432" cy="1754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0BC29-6535-469A-847B-C2F3229C469C}">
      <dsp:nvSpPr>
        <dsp:cNvPr id="0" name=""/>
        <dsp:cNvSpPr/>
      </dsp:nvSpPr>
      <dsp:spPr>
        <a:xfrm>
          <a:off x="184665" y="175432"/>
          <a:ext cx="2475608" cy="1754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b="1" i="1" kern="1200" smtClean="0"/>
            <a:t>ve Sosyal Ağlar</a:t>
          </a:r>
          <a:endParaRPr lang="tr-TR" sz="800" kern="1200"/>
        </a:p>
      </dsp:txBody>
      <dsp:txXfrm>
        <a:off x="184665" y="175432"/>
        <a:ext cx="2475608" cy="175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DB6A9-5FC6-4F4B-B634-E8E96F5C20AF}" type="datetimeFigureOut">
              <a:rPr lang="tr-TR" smtClean="0"/>
              <a:pPr/>
              <a:t>27.02.2019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EC0B7-9003-4821-B491-9294A41B36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42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Uygulayıcı «sizce çocuk nedir?» diye sorar.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EC0B7-9003-4821-B491-9294A41B360A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126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FCF0D2-B92F-439A-96F0-C88C861514A8}" type="slidenum">
              <a:rPr lang="tr-TR" altLang="tr-TR"/>
              <a:pPr/>
              <a:t>16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1137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E4F-126E-4D31-9C33-E3F63C753325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061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>
                <a:solidFill>
                  <a:schemeClr val="bg1"/>
                </a:solidFill>
              </a:rPr>
              <a:t>Uygulayıcı: ‘Böyle kişileri cezalandırmanın en etkin yolu iletişimi kesmek ve şikayet  etmektir.’ cümlesini vurgulayarak sunumu sonlandırır. 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3994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555235-1989-4187-8034-995211AE4327}" type="slidenum">
              <a:rPr lang="tr-TR" altLang="tr-TR"/>
              <a:pPr/>
              <a:t>33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375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0B74-89C3-45C9-9687-1DBF90D341BD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00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Uygulayıcı maddeler üzerinden giderek slaytları</a:t>
            </a:r>
            <a:r>
              <a:rPr lang="tr-TR" baseline="0" dirty="0" smtClean="0"/>
              <a:t> açıklar.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0B74-89C3-45C9-9687-1DBF90D341BD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92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Uygulayıcı</a:t>
            </a:r>
            <a:r>
              <a:rPr lang="tr-TR" baseline="0" dirty="0" smtClean="0"/>
              <a:t> </a:t>
            </a:r>
            <a:r>
              <a:rPr lang="tr-TR" dirty="0" smtClean="0"/>
              <a:t>örneklerle açıklar.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0B74-89C3-45C9-9687-1DBF90D341BD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67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uygulayıcı örneklerle açıklar.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0B74-89C3-45C9-9687-1DBF90D341BD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95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0B74-89C3-45C9-9687-1DBF90D341BD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47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0B74-89C3-45C9-9687-1DBF90D341BD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700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Uygulayıcı internetin hayatımızı kolaylaştırıcı yönü</a:t>
            </a:r>
            <a:r>
              <a:rPr lang="tr-TR" altLang="tr-TR" baseline="0" dirty="0" smtClean="0"/>
              <a:t> ile ilgili açıklama yapar ve öğrencilerle konu ile ilgili paylaşımda bulunur. Uygulayıcı şu soruyu öğrencilere yöneltir: İnternet beraberinde getirebileceği riskler neler olabilir? Öğrencilerin paylaşımları alındıktan sonra, bir sonraki </a:t>
            </a:r>
            <a:r>
              <a:rPr lang="tr-TR" altLang="tr-TR" baseline="0" dirty="0" err="1" smtClean="0"/>
              <a:t>slayta</a:t>
            </a:r>
            <a:r>
              <a:rPr lang="tr-TR" altLang="tr-TR" baseline="0" dirty="0" smtClean="0"/>
              <a:t> geçilir.</a:t>
            </a:r>
            <a:endParaRPr lang="tr-TR" alt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EC0B7-9003-4821-B491-9294A41B360A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107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tr-TR" sz="1200" dirty="0" smtClean="0">
                <a:solidFill>
                  <a:schemeClr val="bg1"/>
                </a:solidFill>
              </a:rPr>
              <a:t>Sosyal paylaşım siteleri (facebook vb.) gizlilik ayarları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sz="1200" dirty="0" smtClean="0">
                <a:solidFill>
                  <a:schemeClr val="bg1"/>
                </a:solidFill>
              </a:rPr>
              <a:t>Size ait paylaştığınız bilgi ya da fotoğraflar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sz="1200" dirty="0" smtClean="0">
                <a:solidFill>
                  <a:schemeClr val="bg1"/>
                </a:solidFill>
              </a:rPr>
              <a:t>Kimlerin görüp, kimlerin göremeyeceği ayarlanmalı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sz="1200" dirty="0" smtClean="0">
                <a:solidFill>
                  <a:schemeClr val="bg1"/>
                </a:solidFill>
              </a:rPr>
              <a:t>Her arkadaşlık teklifine evet denilmemeli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sz="1200" dirty="0" smtClean="0">
                <a:solidFill>
                  <a:schemeClr val="bg1"/>
                </a:solidFill>
              </a:rPr>
              <a:t>Size arkadaşlık teklif eden gerçekte o kişi olmayabilir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sz="1200" dirty="0" smtClean="0">
                <a:solidFill>
                  <a:schemeClr val="bg1"/>
                </a:solidFill>
              </a:rPr>
              <a:t>Başkası adına hesap oluşturmak ve kendini onun yerine koymak sizi sıkıntıya sokabilir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14F6-0F51-4315-B101-3B59D8606D66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97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3"/>
            <a:ext cx="914042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69059" y="762003"/>
            <a:ext cx="292493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709" y="1298448"/>
            <a:ext cx="7314248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871" y="4670246"/>
            <a:ext cx="7314248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40EA-DC8F-4CD1-969F-606B4F9E413D}" type="datetime1">
              <a:rPr lang="tr-TR" smtClean="0"/>
              <a:pPr/>
              <a:t>27.02.2019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80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425C-4F3B-4CDB-81F0-3B28D5BD1983}" type="datetime1">
              <a:rPr lang="tr-TR" smtClean="0"/>
              <a:pPr/>
              <a:t>27.02.2019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58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0950" y="990600"/>
            <a:ext cx="2819033" cy="4953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408" y="868680"/>
            <a:ext cx="7314248" cy="512064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7F76-7C31-4D41-BE7A-15BC80AFEF67}" type="datetime1">
              <a:rPr lang="tr-TR" smtClean="0"/>
              <a:pPr/>
              <a:t>27.02.2019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31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1C-D7B7-4F45-B8F4-8E0115C28B2B}" type="datetime1">
              <a:rPr lang="tr-TR" smtClean="0"/>
              <a:pPr/>
              <a:t>27.02.2019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39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408" y="1298448"/>
            <a:ext cx="7314248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5694" y="4672584"/>
            <a:ext cx="7314248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C661-EEA5-4C97-BBC0-FED16C16A439}" type="datetime1">
              <a:rPr lang="tr-TR" smtClean="0"/>
              <a:pPr/>
              <a:t>27.02.2019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64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408" y="868680"/>
            <a:ext cx="3474268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7102" y="868680"/>
            <a:ext cx="3474268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A697-3AFE-4486-90C9-9DAFE0D359F1}" type="datetime1">
              <a:rPr lang="tr-TR" smtClean="0"/>
              <a:pPr/>
              <a:t>27.02.2019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26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408" y="1023586"/>
            <a:ext cx="3474268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408" y="1930936"/>
            <a:ext cx="3474268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7445" y="1023592"/>
            <a:ext cx="3474268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7445" y="1930936"/>
            <a:ext cx="3474268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27DD-F491-4B1E-A0CA-3A624A4402F3}" type="datetime1">
              <a:rPr lang="tr-TR" smtClean="0"/>
              <a:pPr/>
              <a:t>27.02.2019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F335-11A7-4AD9-AA9A-A8B06365BC91}" type="datetime1">
              <a:rPr lang="tr-TR" smtClean="0"/>
              <a:pPr/>
              <a:t>27.02.2019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20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F6C9-9935-450A-BA8D-F080980D64D1}" type="datetime1">
              <a:rPr lang="tr-TR" smtClean="0"/>
              <a:pPr/>
              <a:t>27.02.2019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12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99" y="1143000"/>
            <a:ext cx="2834271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408" y="868680"/>
            <a:ext cx="7314248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999" y="3494176"/>
            <a:ext cx="2834271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7AFD-3FD7-494C-A70E-A0C1DAEF30AE}" type="datetime1">
              <a:rPr lang="tr-TR" smtClean="0"/>
              <a:pPr/>
              <a:t>27.02.2019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04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99" y="1143000"/>
            <a:ext cx="2834271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183" y="767419"/>
            <a:ext cx="8114174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999" y="3493008"/>
            <a:ext cx="2834271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ACF-C846-43CA-81E3-1CBD38E24A29}" type="datetime1">
              <a:rPr lang="tr-TR" smtClean="0"/>
              <a:pPr/>
              <a:t>27.02.2019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648" y="6356356"/>
            <a:ext cx="5910748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96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758952"/>
            <a:ext cx="3443142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888" y="1123843"/>
            <a:ext cx="2947099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4326" y="758952"/>
            <a:ext cx="38399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8764" y="864108"/>
            <a:ext cx="7314248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31" y="6356356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01D7B5-BB2B-4D6B-89D2-A1602CD5CEA6}" type="datetime1">
              <a:rPr lang="tr-TR" smtClean="0"/>
              <a:pPr/>
              <a:t>27.02.2019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64" y="6356356"/>
            <a:ext cx="5910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2755" y="6356356"/>
            <a:ext cx="1530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4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F:\ \veli sunu\teknoloji resim\53576d8710e2ac4b7399af1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>
            <a:fillRect/>
          </a:stretch>
        </p:blipFill>
        <p:spPr bwMode="auto">
          <a:xfrm>
            <a:off x="6900411" y="33184"/>
            <a:ext cx="5280105" cy="461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4"/>
          <p:cNvSpPr/>
          <p:nvPr/>
        </p:nvSpPr>
        <p:spPr>
          <a:xfrm>
            <a:off x="0" y="4653136"/>
            <a:ext cx="12190413" cy="2204864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600" b="1" kern="0" dirty="0">
              <a:solidFill>
                <a:srgbClr val="FFFFFF"/>
              </a:solidFill>
              <a:latin typeface="Berlin Sans FB" pitchFamily="34"/>
              <a:cs typeface="Andalus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600" b="1" kern="0" dirty="0">
                <a:solidFill>
                  <a:srgbClr val="FFFFFF"/>
                </a:solidFill>
                <a:latin typeface="Arial Black" pitchFamily="34" charset="0"/>
                <a:cs typeface="Andalus" pitchFamily="18"/>
              </a:rPr>
              <a:t>SULUOVA İLÇE MİLLİ EĞİTİM MÜDÜRLÜĞÜ</a:t>
            </a:r>
            <a:endParaRPr lang="tr-TR" sz="1600" kern="0" dirty="0">
              <a:solidFill>
                <a:srgbClr val="FFFFFF"/>
              </a:solidFill>
              <a:latin typeface="Arial Black" pitchFamily="34" charset="0"/>
              <a:cs typeface="Andalus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400" kern="0" dirty="0" smtClean="0">
                <a:solidFill>
                  <a:srgbClr val="FFFFFF"/>
                </a:solidFill>
                <a:latin typeface="Arial Black" pitchFamily="34" charset="0"/>
                <a:cs typeface="Andalus" pitchFamily="18"/>
              </a:rPr>
              <a:t>2018-2019</a:t>
            </a:r>
            <a:endParaRPr lang="tr-TR" sz="1400" kern="0" dirty="0">
              <a:solidFill>
                <a:srgbClr val="FFFFFF"/>
              </a:solidFill>
              <a:latin typeface="Arial Black" pitchFamily="34" charset="0"/>
              <a:cs typeface="Andalus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400" kern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5852" y="1000108"/>
            <a:ext cx="6215106" cy="36465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tr-TR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GÜÇLÜ ÇOCUKLAR,</a:t>
            </a:r>
          </a:p>
          <a:p>
            <a:pPr algn="ctr" rtl="0"/>
            <a:r>
              <a:rPr lang="tr-TR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 GÜVENLİ YARINLAR</a:t>
            </a:r>
            <a:endParaRPr lang="tr-TR" sz="3600" b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97823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 smtClean="0"/>
              <a:t>Yasal Süreç</a:t>
            </a:r>
            <a:endParaRPr lang="tr-TR" sz="4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/>
              <a:t>Herhangi istismar durumunda yapılması gereken şey güvenilir bir yetişkine (anne, baba, akraba, öğretmen vb.) ya da doğrudan savcılık ve/veya kolluk kuvvetlerine başvurulmasıdır.</a:t>
            </a:r>
            <a:endParaRPr lang="tr-TR" sz="3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8542" y="1124744"/>
            <a:ext cx="3096344" cy="367240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Sanal Dünyada İstismar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34" y="620688"/>
            <a:ext cx="7772400" cy="552820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etin kutusu"/>
          <p:cNvSpPr txBox="1"/>
          <p:nvPr/>
        </p:nvSpPr>
        <p:spPr>
          <a:xfrm>
            <a:off x="0" y="-4737"/>
            <a:ext cx="78231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>
              <a:spcBef>
                <a:spcPts val="600"/>
              </a:spcBef>
              <a:defRPr sz="4400" spc="-15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r-TR" sz="3200" dirty="0" smtClean="0"/>
              <a:t>Yaşanılan Mağduriyetler</a:t>
            </a:r>
            <a:endParaRPr lang="tr-TR" sz="3200" dirty="0"/>
          </a:p>
        </p:txBody>
      </p:sp>
      <p:graphicFrame>
        <p:nvGraphicFramePr>
          <p:cNvPr id="10" name="Diyagram 9"/>
          <p:cNvGraphicFramePr/>
          <p:nvPr/>
        </p:nvGraphicFramePr>
        <p:xfrm>
          <a:off x="9530861" y="0"/>
          <a:ext cx="26602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038"/>
            <a:ext cx="12190413" cy="55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Metin kutusu"/>
          <p:cNvSpPr txBox="1"/>
          <p:nvPr/>
        </p:nvSpPr>
        <p:spPr>
          <a:xfrm>
            <a:off x="0" y="-4737"/>
            <a:ext cx="78231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>
              <a:spcBef>
                <a:spcPts val="600"/>
              </a:spcBef>
              <a:defRPr sz="4400" spc="-15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r-TR" sz="3200" dirty="0" smtClean="0"/>
              <a:t>Yaşanılan Mağduriyetler</a:t>
            </a:r>
            <a:endParaRPr lang="tr-TR" sz="3200" dirty="0"/>
          </a:p>
        </p:txBody>
      </p:sp>
      <p:pic>
        <p:nvPicPr>
          <p:cNvPr id="8" name="Resim 7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" y="580039"/>
            <a:ext cx="12141315" cy="5513258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7247184" y="692696"/>
            <a:ext cx="489590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PAYLAŞTIKLARINIZ HAYATINIZI KARARTMASIN!</a:t>
            </a:r>
            <a:endParaRPr lang="tr-T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0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0038"/>
            <a:ext cx="12190412" cy="5513258"/>
          </a:xfrm>
          <a:prstGeom prst="rect">
            <a:avLst/>
          </a:prstGeom>
        </p:spPr>
      </p:pic>
      <p:sp>
        <p:nvSpPr>
          <p:cNvPr id="5" name="10 Metin kutusu"/>
          <p:cNvSpPr txBox="1"/>
          <p:nvPr/>
        </p:nvSpPr>
        <p:spPr>
          <a:xfrm>
            <a:off x="0" y="-4737"/>
            <a:ext cx="78231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>
              <a:spcBef>
                <a:spcPts val="600"/>
              </a:spcBef>
              <a:defRPr sz="4400" spc="-15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r-TR" sz="3200" dirty="0" smtClean="0"/>
              <a:t>Yaşanılan Mağduriyetler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2391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" y="580038"/>
            <a:ext cx="12179416" cy="5513258"/>
          </a:xfrm>
          <a:prstGeom prst="rect">
            <a:avLst/>
          </a:prstGeom>
        </p:spPr>
      </p:pic>
      <p:sp>
        <p:nvSpPr>
          <p:cNvPr id="5" name="10 Metin kutusu"/>
          <p:cNvSpPr txBox="1"/>
          <p:nvPr/>
        </p:nvSpPr>
        <p:spPr>
          <a:xfrm>
            <a:off x="0" y="-4737"/>
            <a:ext cx="78231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>
              <a:spcBef>
                <a:spcPts val="600"/>
              </a:spcBef>
              <a:defRPr sz="4400" spc="-15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r-TR" sz="3200" dirty="0" smtClean="0"/>
              <a:t>Yaşanılan Mağduriyetler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5903210" y="5760257"/>
            <a:ext cx="623988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ORTAM SANAL OLSA DA </a:t>
            </a:r>
          </a:p>
          <a:p>
            <a:pPr algn="ctr"/>
            <a:r>
              <a:rPr lang="tr-T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İŞLENEN SUÇ GERÇEKTİR</a:t>
            </a:r>
            <a:endParaRPr lang="tr-T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9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26854" y="1377948"/>
            <a:ext cx="9707887" cy="4536504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tr-TR" sz="24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Yanlış ve/veya Zararlı Bilgiye Erişim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tr-TR" sz="24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Siber zorbalık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tr-T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Zararlı yazılımlar ve Sanal </a:t>
            </a:r>
            <a:r>
              <a:rPr lang="tr-TR" sz="24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dolandırıcılık </a:t>
            </a:r>
            <a:endParaRPr lang="tr-TR" sz="2400" b="1" i="1" dirty="0" smtClean="0">
              <a:solidFill>
                <a:schemeClr val="tx1">
                  <a:lumMod val="75000"/>
                  <a:lumOff val="2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tr-TR" sz="24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Kişisel bilgilerin </a:t>
            </a:r>
            <a:r>
              <a:rPr lang="tr-T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paylaşımı</a:t>
            </a:r>
            <a:endParaRPr lang="tr-TR" sz="2400" b="1" i="1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Porno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grafi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/Çocuk </a:t>
            </a:r>
            <a:r>
              <a:rPr lang="tr-T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İstismarı/Fuhuş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Oyun ve 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İnternet bağımlılığı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Yabancılarla 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çevrimiçi ve çevrimdışı iletişim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Şiddet 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/ Nefret / Irkçılık</a:t>
            </a:r>
          </a:p>
          <a:p>
            <a:pPr marL="457200" lvl="1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tr-TR" sz="24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endParaRPr lang="tr-TR" sz="24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7581" y="4704325"/>
            <a:ext cx="225817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1034" y="669755"/>
            <a:ext cx="230472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99064" y="838302"/>
            <a:ext cx="272305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600" b="1" spc="-150" dirty="0" smtClean="0">
                <a:solidFill>
                  <a:schemeClr val="bg1"/>
                </a:solidFill>
              </a:rPr>
              <a:t>İNTERNET </a:t>
            </a:r>
          </a:p>
          <a:p>
            <a:pPr algn="ctr">
              <a:defRPr/>
            </a:pPr>
            <a:r>
              <a:rPr lang="tr-TR" sz="3600" b="1" spc="-150" dirty="0" smtClean="0">
                <a:solidFill>
                  <a:schemeClr val="bg1"/>
                </a:solidFill>
              </a:rPr>
              <a:t>ORTAMINDA </a:t>
            </a:r>
          </a:p>
          <a:p>
            <a:pPr algn="ctr">
              <a:defRPr/>
            </a:pPr>
            <a:r>
              <a:rPr lang="tr-TR" sz="3600" b="1" spc="-150" dirty="0" smtClean="0">
                <a:solidFill>
                  <a:schemeClr val="bg1"/>
                </a:solidFill>
              </a:rPr>
              <a:t>RİSKLER</a:t>
            </a:r>
            <a:endParaRPr lang="tr-TR" sz="3600" dirty="0"/>
          </a:p>
        </p:txBody>
      </p:sp>
      <p:pic>
        <p:nvPicPr>
          <p:cNvPr id="9" name="Picture 2" descr="https://www.chinausfocus.com/upload/2015/03/cyber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" y="2646192"/>
            <a:ext cx="316835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625" y="2726004"/>
            <a:ext cx="2303133" cy="1840392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/>
              <a:t>Sanal Dünyadaki Riskler Karşısında  Güvende Kalma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02918" y="764704"/>
            <a:ext cx="8208912" cy="5436068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Bir anti-virüs firması tarafından yapılan bir araştırmada; gençlerin </a:t>
            </a:r>
          </a:p>
          <a:p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1938" lvl="2" indent="9525"/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%69’unun sosyal paylaşım sitelerinde anlık durumlarını paylaşırken </a:t>
            </a: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lokasyon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bilgilerini de paylaştıkları, </a:t>
            </a:r>
          </a:p>
          <a:p>
            <a:pPr marL="261938" lvl="2" indent="9525">
              <a:buNone/>
            </a:pPr>
            <a:endParaRPr lang="tr-T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1938" lvl="2" indent="9525"/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%28’inin gerçek hayatta tanımadığı kişilerle sohbet ettikleri,</a:t>
            </a:r>
          </a:p>
          <a:p>
            <a:pPr marL="261938" lvl="2" indent="9525"/>
            <a:endParaRPr lang="tr-T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1938" lvl="2" indent="9525"/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aşları 13 ile 17 arasında olan bu gençlerin mobil internet kullanımının son 1 sene içerisinde %256 oranında artış olduğu rapor edilmiştir.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18942" y="864108"/>
            <a:ext cx="7464070" cy="5120640"/>
          </a:xfrm>
        </p:spPr>
        <p:txBody>
          <a:bodyPr>
            <a:normAutofit/>
          </a:bodyPr>
          <a:lstStyle/>
          <a:p>
            <a:pPr lvl="1"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Ayrıca bir genç aylık ortalama 3417 SMS veya mobil internet tabanlı uygulamalardan mesaj göndermektedir.	</a:t>
            </a:r>
          </a:p>
          <a:p>
            <a:pPr lvl="1"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Türkiye’deki çocukların %46’sı sosyal ağlarda kişisel bilgilerini korumaya yönelik kuralları bilmemekte ve bunun sonucu olarak gönderilerini, profil fotoğraflarını ve doğum tarihlerini herkesle paylaşmaktadırlar. </a:t>
            </a:r>
          </a:p>
          <a:p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https://www.chinausfocus.com/upload/2015/03/cybe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1" y="1628800"/>
            <a:ext cx="316835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888" y="908720"/>
            <a:ext cx="2947099" cy="1081021"/>
          </a:xfrm>
        </p:spPr>
        <p:txBody>
          <a:bodyPr/>
          <a:lstStyle/>
          <a:p>
            <a:r>
              <a:rPr lang="tr-TR" dirty="0" smtClean="0"/>
              <a:t>Siber Zorbalık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4926" y="764704"/>
            <a:ext cx="7992888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4800" dirty="0" smtClean="0"/>
          </a:p>
          <a:p>
            <a:pPr algn="ctr">
              <a:buNone/>
            </a:pPr>
            <a:r>
              <a:rPr lang="tr-TR" sz="4800" dirty="0" smtClean="0"/>
              <a:t>Elektronik ortamda yapılan zorbalığa “sanal zorbalık” veya “siber zorbalık” denir. Siber zorbalık, yasalarda cezası olan bir suçtur.</a:t>
            </a:r>
          </a:p>
          <a:p>
            <a:pPr lvl="0"/>
            <a:endParaRPr lang="tr-TR" sz="4800" dirty="0" smtClean="0"/>
          </a:p>
          <a:p>
            <a:endParaRPr lang="tr-TR" sz="4800" dirty="0"/>
          </a:p>
        </p:txBody>
      </p:sp>
      <p:sp>
        <p:nvSpPr>
          <p:cNvPr id="10242" name="AutoShape 2" descr="siber zorbalık ile ilgili görsel sonucu"/>
          <p:cNvSpPr>
            <a:spLocks noChangeAspect="1" noChangeArrowheads="1"/>
          </p:cNvSpPr>
          <p:nvPr/>
        </p:nvSpPr>
        <p:spPr bwMode="auto">
          <a:xfrm>
            <a:off x="207406" y="-144463"/>
            <a:ext cx="40634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44" name="AutoShape 4" descr="siber zorbalık ile ilgili görsel sonucu"/>
          <p:cNvSpPr>
            <a:spLocks noChangeAspect="1" noChangeArrowheads="1"/>
          </p:cNvSpPr>
          <p:nvPr/>
        </p:nvSpPr>
        <p:spPr bwMode="auto">
          <a:xfrm>
            <a:off x="207406" y="-144463"/>
            <a:ext cx="40634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46" name="AutoShape 6" descr="siber zorbalık ile ilgili görsel sonucu"/>
          <p:cNvSpPr>
            <a:spLocks noChangeAspect="1" noChangeArrowheads="1"/>
          </p:cNvSpPr>
          <p:nvPr/>
        </p:nvSpPr>
        <p:spPr bwMode="auto">
          <a:xfrm>
            <a:off x="207406" y="-144463"/>
            <a:ext cx="40634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4" name="Picture 2" descr="C:\Users\YUNUS\Desktop\Çocuk Resimler\nintchdbpict000298848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06" y="1989741"/>
            <a:ext cx="3152467" cy="316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2558" y="1268760"/>
            <a:ext cx="2947099" cy="4601183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ÇOCUK NEDİR</a:t>
            </a:r>
            <a:r>
              <a:rPr lang="tr-TR" sz="4400" b="1" dirty="0" smtClean="0"/>
              <a:t>?</a:t>
            </a:r>
            <a:r>
              <a:rPr lang="tr-TR" sz="4400" b="1" dirty="0"/>
              <a:t/>
            </a:r>
            <a:br>
              <a:rPr lang="tr-TR" sz="4400" b="1" dirty="0"/>
            </a:br>
            <a:endParaRPr lang="tr-TR" sz="4400" b="1" dirty="0"/>
          </a:p>
        </p:txBody>
      </p:sp>
      <p:pic>
        <p:nvPicPr>
          <p:cNvPr id="4" name="Picture 3" descr="C:\Users\YUNUS\Desktop\rESİMLER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934" y="692696"/>
            <a:ext cx="7776864" cy="5400600"/>
          </a:xfrm>
          <a:prstGeom prst="rect">
            <a:avLst/>
          </a:prstGeom>
          <a:noFill/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-3988" y="6093295"/>
            <a:ext cx="12075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b="1" dirty="0">
                <a:latin typeface="Arial" charset="0"/>
                <a:cs typeface="Arial" charset="0"/>
              </a:rPr>
              <a:t>5395 sayılı Çocuk Koruma Kanunu’nun 1. maddesi gereğince çocuk, daha erken yaşta ergin olsa bile 18 yaşını doldurmamış kişidir.</a:t>
            </a:r>
          </a:p>
        </p:txBody>
      </p:sp>
    </p:spTree>
    <p:extLst>
      <p:ext uri="{BB962C8B-B14F-4D97-AF65-F5344CB8AC3E}">
        <p14:creationId xmlns:p14="http://schemas.microsoft.com/office/powerpoint/2010/main" val="1791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endParaRPr lang="tr-TR" sz="4000" dirty="0" smtClean="0"/>
          </a:p>
          <a:p>
            <a:pPr algn="ctr">
              <a:buNone/>
            </a:pPr>
            <a:r>
              <a:rPr lang="tr-TR" sz="4000" dirty="0" smtClean="0"/>
              <a:t>Siber zorbalık, kişinin izni olmadan özel bilgi, fotoğraf ve videolarının yayınlanması, elektronik ortamdaki bilgilerin kopyalanması, internet ve cep telefonu ile hakaret ve tehdit mesajları gönderilmesi gibi çeşitli saldırıları içermektedir. </a:t>
            </a:r>
          </a:p>
          <a:p>
            <a:endParaRPr lang="tr-TR" sz="4000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252888" y="908720"/>
            <a:ext cx="2947099" cy="1081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Siber Zorbalık Nedir?</a:t>
            </a:r>
            <a:endParaRPr lang="tr-TR" dirty="0"/>
          </a:p>
        </p:txBody>
      </p:sp>
      <p:pic>
        <p:nvPicPr>
          <p:cNvPr id="6" name="Picture 2" descr="C:\Users\YUNUS\Desktop\Çocuk Resimler\nintchdbpict000298848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06" y="1989741"/>
            <a:ext cx="3152467" cy="316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62958" y="692696"/>
            <a:ext cx="7314248" cy="512064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tr-TR" sz="4000" dirty="0" smtClean="0"/>
          </a:p>
          <a:p>
            <a:pPr algn="ctr">
              <a:buNone/>
            </a:pPr>
            <a:endParaRPr lang="tr-TR" sz="4000" dirty="0" smtClean="0"/>
          </a:p>
          <a:p>
            <a:pPr algn="ctr">
              <a:buNone/>
            </a:pPr>
            <a:r>
              <a:rPr lang="tr-TR" sz="4000" dirty="0" smtClean="0"/>
              <a:t>En yaygın şekilde yazılı telefon mesajı, resim, fotoğraf veya video görüntüleri, telefon aramaları, elektronik postalar, sohbet odaları, anında mesajlaşma ve web sitelerinin kullanılması aracılığıyla gerçekleşiyor.</a:t>
            </a:r>
          </a:p>
          <a:p>
            <a:endParaRPr lang="tr-TR" sz="40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52888" y="908720"/>
            <a:ext cx="2947099" cy="1081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Siber Zorbalık Nedir?</a:t>
            </a:r>
            <a:endParaRPr lang="tr-TR" dirty="0"/>
          </a:p>
        </p:txBody>
      </p:sp>
      <p:pic>
        <p:nvPicPr>
          <p:cNvPr id="5" name="Picture 2" descr="C:\Users\YUNUS\Desktop\Çocuk Resimler\nintchdbpict000298848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06" y="1989741"/>
            <a:ext cx="3152467" cy="316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02918" y="1013146"/>
            <a:ext cx="8496944" cy="5120640"/>
          </a:xfrm>
        </p:spPr>
        <p:txBody>
          <a:bodyPr>
            <a:noAutofit/>
          </a:bodyPr>
          <a:lstStyle/>
          <a:p>
            <a:pPr lvl="0"/>
            <a:r>
              <a:rPr lang="tr-TR" sz="3000" b="1" dirty="0" smtClean="0"/>
              <a:t>Dedikodu</a:t>
            </a:r>
            <a:r>
              <a:rPr lang="tr-TR" sz="3000" dirty="0" smtClean="0"/>
              <a:t>: Kamuoyunda spekülasyon oluşturma. Çevrimiçi ortamlarda hakkınızda kasıtlı ve alenen dedikodu yapılması.</a:t>
            </a:r>
          </a:p>
          <a:p>
            <a:pPr lvl="0"/>
            <a:r>
              <a:rPr lang="tr-TR" sz="3000" b="1" dirty="0" smtClean="0"/>
              <a:t>Dışlama</a:t>
            </a:r>
            <a:r>
              <a:rPr lang="tr-TR" sz="3000" dirty="0" smtClean="0"/>
              <a:t>: Bir grup arkadaştan bir kişiyi ayırma. Özellikle okulda başlayan ve siber ortamda devam eden dışlanma.</a:t>
            </a:r>
          </a:p>
          <a:p>
            <a:pPr lvl="0"/>
            <a:r>
              <a:rPr lang="tr-TR" sz="3000" b="1" dirty="0" smtClean="0"/>
              <a:t>Taciz</a:t>
            </a:r>
            <a:r>
              <a:rPr lang="tr-TR" sz="3000" dirty="0" smtClean="0"/>
              <a:t>: Sürekli ve kasıtlı olarak yapılan zarar verici ve rahatsız edici davranışlar.</a:t>
            </a:r>
          </a:p>
          <a:p>
            <a:pPr lvl="0"/>
            <a:r>
              <a:rPr lang="tr-TR" sz="3000" b="1" dirty="0" smtClean="0"/>
              <a:t>Takip</a:t>
            </a:r>
            <a:r>
              <a:rPr lang="tr-TR" sz="3000" dirty="0" smtClean="0"/>
              <a:t>: Her an izlenildiğini hissetme. İnternette başlayıp, gerçek hayata yansıyan takip ediliyormuş hissi.</a:t>
            </a:r>
          </a:p>
          <a:p>
            <a:endParaRPr lang="tr-TR" sz="30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52888" y="908720"/>
            <a:ext cx="2947099" cy="1081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Siber Zorbalık Nedir?</a:t>
            </a:r>
            <a:endParaRPr lang="tr-TR" dirty="0"/>
          </a:p>
        </p:txBody>
      </p:sp>
      <p:pic>
        <p:nvPicPr>
          <p:cNvPr id="5" name="Picture 2" descr="C:\Users\YUNUS\Desktop\Çocuk Resimler\nintchdbpict000298848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06" y="1989741"/>
            <a:ext cx="3152467" cy="316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430910" y="908720"/>
            <a:ext cx="8424936" cy="5120640"/>
          </a:xfrm>
        </p:spPr>
        <p:txBody>
          <a:bodyPr>
            <a:noAutofit/>
          </a:bodyPr>
          <a:lstStyle/>
          <a:p>
            <a:pPr lvl="0"/>
            <a:r>
              <a:rPr lang="tr-TR" sz="2800" b="1" dirty="0" err="1" smtClean="0"/>
              <a:t>Trollemek</a:t>
            </a:r>
            <a:r>
              <a:rPr lang="tr-TR" sz="2800" dirty="0" smtClean="0"/>
              <a:t>: Kasten ve maksatlı olarak yapılan provokasyon (kışkırtma) ve örtülü hakaret, sabote.</a:t>
            </a:r>
          </a:p>
          <a:p>
            <a:pPr lvl="0"/>
            <a:r>
              <a:rPr lang="tr-TR" sz="2800" b="1" dirty="0" smtClean="0"/>
              <a:t>Yorumlar</a:t>
            </a:r>
            <a:r>
              <a:rPr lang="tr-TR" sz="2800" dirty="0" smtClean="0"/>
              <a:t>: Yazı, fotoğraf, video yoluyla yapılan hakaret ve küfür içeren negatif iletiler. Saygısızlık: İletişimde haddi aşmak ve bunu devam ettirmek.</a:t>
            </a:r>
          </a:p>
          <a:p>
            <a:pPr lvl="0"/>
            <a:r>
              <a:rPr lang="tr-TR" sz="2800" b="1" dirty="0" smtClean="0"/>
              <a:t>Sahte Hesap</a:t>
            </a:r>
            <a:r>
              <a:rPr lang="tr-TR" sz="2800" dirty="0" smtClean="0"/>
              <a:t>: Kurban adına sahte hesaplar oluşturarak ve bu oluşturulan sahte hesaplar yoluyla tehdit ve zorbalığı sürdürmek.</a:t>
            </a:r>
          </a:p>
          <a:p>
            <a:pPr lvl="0"/>
            <a:r>
              <a:rPr lang="tr-TR" sz="2800" b="1" dirty="0" smtClean="0"/>
              <a:t>Kandırma</a:t>
            </a:r>
            <a:r>
              <a:rPr lang="tr-TR" sz="2800" dirty="0" smtClean="0"/>
              <a:t>: Başkalarının çeşitli, gizli bilgilerini yayınlayarak ve bunları çarpıtarak insanları aldatmak, dolandırmak.</a:t>
            </a:r>
          </a:p>
          <a:p>
            <a:pPr lvl="0"/>
            <a:r>
              <a:rPr lang="tr-TR" sz="2800" b="1" dirty="0" smtClean="0"/>
              <a:t>Manipüle</a:t>
            </a:r>
            <a:r>
              <a:rPr lang="tr-TR" sz="2800" dirty="0" smtClean="0"/>
              <a:t>: Kurbanın kendisi gibi davranmak.</a:t>
            </a:r>
            <a:endParaRPr lang="tr-TR" sz="28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52888" y="908720"/>
            <a:ext cx="2947099" cy="1081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Siber Zorbalık Nedir?</a:t>
            </a:r>
            <a:endParaRPr lang="tr-TR" dirty="0"/>
          </a:p>
        </p:txBody>
      </p:sp>
      <p:pic>
        <p:nvPicPr>
          <p:cNvPr id="5" name="Picture 2" descr="C:\Users\YUNUS\Desktop\Çocuk Resimler\nintchdbpict000298848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06" y="1989741"/>
            <a:ext cx="3152467" cy="316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600" dirty="0"/>
              <a:t>SANAL ALEMDE NASIL </a:t>
            </a:r>
            <a:r>
              <a:rPr lang="tr-TR" sz="6600" dirty="0" smtClean="0"/>
              <a:t>GÜVENDE KALIRIZ?</a:t>
            </a:r>
            <a:endParaRPr lang="tr-TR" sz="6600" dirty="0"/>
          </a:p>
        </p:txBody>
      </p:sp>
      <p:pic>
        <p:nvPicPr>
          <p:cNvPr id="5122" name="Picture 2" descr="cyber safety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970872"/>
            <a:ext cx="3168352" cy="2890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SANAL ALEMDE</a:t>
            </a:r>
            <a:br>
              <a:rPr lang="tr-TR" b="1" dirty="0" smtClean="0"/>
            </a:br>
            <a:r>
              <a:rPr lang="tr-TR" b="1" dirty="0" smtClean="0"/>
              <a:t>NASIL </a:t>
            </a:r>
            <a:r>
              <a:rPr lang="tr-TR" b="1" dirty="0"/>
              <a:t>GÜVENDE KALIRIZ?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81266" y="620688"/>
            <a:ext cx="8097167" cy="1484772"/>
          </a:xfrm>
        </p:spPr>
        <p:txBody>
          <a:bodyPr>
            <a:normAutofit fontScale="85000" lnSpcReduction="20000"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sz="2800" b="1" dirty="0" smtClean="0"/>
              <a:t>Her şeyden önce iletişimde saygılı olun. Gerçek hayatta saygıyı ne kadar önemsiyorsanız, o kadar saygılı olun.</a:t>
            </a:r>
            <a:endParaRPr lang="tr-TR" b="1" dirty="0" smtClean="0"/>
          </a:p>
          <a:p>
            <a:pPr algn="just"/>
            <a:r>
              <a:rPr lang="tr-TR" sz="2800" b="1" dirty="0" smtClean="0"/>
              <a:t>Dilimizi doğru ve güzel </a:t>
            </a:r>
            <a:r>
              <a:rPr lang="tr-TR" sz="3300" b="1" dirty="0" smtClean="0"/>
              <a:t>kullanın</a:t>
            </a:r>
            <a:r>
              <a:rPr lang="tr-TR" sz="2800" b="1" dirty="0" smtClean="0"/>
              <a:t>.</a:t>
            </a:r>
            <a:endParaRPr lang="tr-TR" sz="28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66" y="2420887"/>
            <a:ext cx="7958556" cy="3598241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7407" y="836712"/>
            <a:ext cx="2986782" cy="2163098"/>
          </a:xfrm>
        </p:spPr>
        <p:txBody>
          <a:bodyPr>
            <a:noAutofit/>
          </a:bodyPr>
          <a:lstStyle/>
          <a:p>
            <a:r>
              <a:rPr lang="tr-TR" sz="4000" b="1" dirty="0" smtClean="0"/>
              <a:t>Güvenlik İçin Alınabilecek Önlemler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02918" y="692696"/>
            <a:ext cx="7848873" cy="5400600"/>
          </a:xfrm>
        </p:spPr>
        <p:txBody>
          <a:bodyPr>
            <a:noAutofit/>
          </a:bodyPr>
          <a:lstStyle/>
          <a:p>
            <a:r>
              <a:rPr lang="tr-TR" sz="2400" dirty="0" smtClean="0"/>
              <a:t>İnternet kullanımı konusunda kurallarınız ve zaman sınırlamanız olmalı.</a:t>
            </a:r>
          </a:p>
          <a:p>
            <a:r>
              <a:rPr lang="tr-TR" sz="2400" dirty="0" smtClean="0"/>
              <a:t>Teknik olarak önlemlerinizi almalısınız.</a:t>
            </a:r>
          </a:p>
          <a:p>
            <a:pPr>
              <a:buNone/>
            </a:pPr>
            <a:r>
              <a:rPr lang="tr-TR" sz="2400" dirty="0" smtClean="0"/>
              <a:t>		-Profilindeki gizlilik ayarlarını yapılması,</a:t>
            </a:r>
          </a:p>
          <a:p>
            <a:pPr>
              <a:buNone/>
            </a:pPr>
            <a:r>
              <a:rPr lang="tr-TR" sz="2400" dirty="0" smtClean="0"/>
              <a:t>		-İsim, adres, telefon, okul ve özel 	fotoğraflarını   paylaşılmaması,</a:t>
            </a:r>
          </a:p>
          <a:p>
            <a:pPr>
              <a:buNone/>
            </a:pPr>
            <a:r>
              <a:rPr lang="tr-TR" sz="2400" dirty="0" smtClean="0"/>
              <a:t>		-Paylaşımlarda </a:t>
            </a:r>
            <a:r>
              <a:rPr lang="tr-TR" sz="2400" dirty="0" err="1" smtClean="0"/>
              <a:t>lokasyon</a:t>
            </a:r>
            <a:r>
              <a:rPr lang="tr-TR" sz="2400" dirty="0" smtClean="0"/>
              <a:t> bilgisinin verilmemesi,</a:t>
            </a:r>
          </a:p>
          <a:p>
            <a:pPr>
              <a:buNone/>
            </a:pPr>
            <a:r>
              <a:rPr lang="tr-TR" sz="2400" dirty="0" smtClean="0"/>
              <a:t>		-Tanınmayan kişilerin arkadaş listesine eklenmemesi,</a:t>
            </a:r>
          </a:p>
          <a:p>
            <a:pPr>
              <a:buNone/>
            </a:pPr>
            <a:r>
              <a:rPr lang="tr-TR" sz="2400" dirty="0" smtClean="0"/>
              <a:t>		-Tahmin edilmesi zor kullanıcı şifreleri edinilmesi,</a:t>
            </a:r>
          </a:p>
          <a:p>
            <a:pPr>
              <a:buNone/>
            </a:pPr>
            <a:r>
              <a:rPr lang="tr-TR" sz="2400" dirty="0" smtClean="0"/>
              <a:t>		-Güvenlik yazılımlarının güncel tutulması.</a:t>
            </a:r>
          </a:p>
          <a:p>
            <a:pPr>
              <a:buNone/>
            </a:pP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9218" name="AutoShape 2" descr="internet bağımlılığı ile ilgili görsel sonucu"/>
          <p:cNvSpPr>
            <a:spLocks noChangeAspect="1" noChangeArrowheads="1"/>
          </p:cNvSpPr>
          <p:nvPr/>
        </p:nvSpPr>
        <p:spPr bwMode="auto">
          <a:xfrm>
            <a:off x="207406" y="-144463"/>
            <a:ext cx="40634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219" name="Picture 3" descr="C:\Users\SEDEF\Desktop\Çocuk Cinsel İstismar Döküman\00a2m8t20kw8j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06" y="2780928"/>
            <a:ext cx="2986782" cy="2206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4926" y="1196752"/>
            <a:ext cx="8136904" cy="512064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tr-T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İnternet </a:t>
            </a:r>
            <a:r>
              <a:rPr lang="tr-T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kafe</a:t>
            </a: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gibi çok kişinin kullandığı bilgisayarlarda, tarayıcının şifrenizi kaydetmesine izin vermeyin. Bunun için web tarayıcılarında gizlilik ayarlarınızı yapın.</a:t>
            </a:r>
          </a:p>
          <a:p>
            <a:pPr marL="342900" indent="-342900">
              <a:spcBef>
                <a:spcPts val="0"/>
              </a:spcBef>
              <a:buNone/>
              <a:defRPr/>
            </a:pPr>
            <a:endParaRPr lang="tr-T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Zararlı internet içeriklerinden korunmak için, internet servis sağlayıcınızdan </a:t>
            </a:r>
            <a:r>
              <a:rPr lang="tr-T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güvenli internet hizmetini </a:t>
            </a: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talep edin</a:t>
            </a:r>
          </a:p>
          <a:p>
            <a:pPr marL="342900" indent="-342900">
              <a:spcBef>
                <a:spcPts val="0"/>
              </a:spcBef>
              <a:buNone/>
              <a:defRPr/>
            </a:pPr>
            <a:endParaRPr lang="tr-T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Güvenli İnternet Hizmeti ücretsizdir</a:t>
            </a: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sizi ve bilgisayarınızı birçok zararlı içerikten korur.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alt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Paylaştığınız bilgi ya da fotoğrafları kimlerin görüp, kimlerin göremeyeceği ayarlanmalı.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alt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Başkası adına hesap oluşturmak ve kendini onun yerine koymak sizi sıkıntıya sokabilir.</a:t>
            </a:r>
            <a:endParaRPr lang="tr-T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tr-T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tr-TR" sz="2400" dirty="0" smtClean="0"/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tr-T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07407" y="836712"/>
            <a:ext cx="2986782" cy="2163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smtClean="0"/>
              <a:t>Güvenlik İçin Alınabilecek Önlemler</a:t>
            </a:r>
            <a:endParaRPr lang="tr-TR" sz="4000" b="1" dirty="0"/>
          </a:p>
        </p:txBody>
      </p:sp>
      <p:pic>
        <p:nvPicPr>
          <p:cNvPr id="5" name="Picture 3" descr="C:\Users\SEDEF\Desktop\Çocuk Cinsel İstismar Döküman\00a2m8t20kw8j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06" y="2780928"/>
            <a:ext cx="2986782" cy="2206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18942" y="764703"/>
            <a:ext cx="7776864" cy="51793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400" dirty="0" smtClean="0"/>
          </a:p>
          <a:p>
            <a:r>
              <a:rPr lang="tr-TR" sz="2800" dirty="0" smtClean="0"/>
              <a:t>Sosyal paylaşım sitelerinde tanımadığınız kişileri arkadaşlık listenize almayın. </a:t>
            </a:r>
          </a:p>
          <a:p>
            <a:r>
              <a:rPr lang="tr-TR" sz="2800" dirty="0" smtClean="0"/>
              <a:t>Online paylaşılan hiçbir şey asla özel kalmaz. Sanal ortamda paylaştığınız bir görseli geri alma şansınız olmadığını unutmayın.</a:t>
            </a:r>
          </a:p>
          <a:p>
            <a:r>
              <a:rPr lang="tr-TR" sz="2800" dirty="0" smtClean="0"/>
              <a:t>Sanal zorbalık içeren yazıları, e-postaların resim ve videoları kanıt olabileceği için saklayın.</a:t>
            </a:r>
          </a:p>
          <a:p>
            <a:r>
              <a:rPr lang="tr-TR" sz="2800" dirty="0" smtClean="0"/>
              <a:t>Şantaj  veya tehditle karşı karşıya kaldıysanız asla isteneni yaparak tuzağa düşmeyin. İletişimi kesin ve asla cevap vermeyin. </a:t>
            </a:r>
          </a:p>
          <a:p>
            <a:endParaRPr lang="tr-TR" sz="2800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207407" y="836712"/>
            <a:ext cx="2986782" cy="2163098"/>
          </a:xfrm>
        </p:spPr>
        <p:txBody>
          <a:bodyPr>
            <a:noAutofit/>
          </a:bodyPr>
          <a:lstStyle/>
          <a:p>
            <a:r>
              <a:rPr lang="tr-TR" sz="4000" b="1" dirty="0" smtClean="0"/>
              <a:t>Güvenlik İçin Alınabilecek Önlemler</a:t>
            </a:r>
            <a:endParaRPr lang="tr-TR" sz="4000" b="1" dirty="0"/>
          </a:p>
        </p:txBody>
      </p:sp>
      <p:pic>
        <p:nvPicPr>
          <p:cNvPr id="6" name="Picture 3" descr="C:\Users\SEDEF\Desktop\Çocuk Cinsel İstismar Döküman\00a2m8t20kw8j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06" y="2780928"/>
            <a:ext cx="2986782" cy="2206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4926" y="864108"/>
            <a:ext cx="8208912" cy="5120640"/>
          </a:xfrm>
        </p:spPr>
        <p:txBody>
          <a:bodyPr>
            <a:noAutofit/>
          </a:bodyPr>
          <a:lstStyle/>
          <a:p>
            <a:r>
              <a:rPr lang="tr-TR" sz="2800" dirty="0" smtClean="0"/>
              <a:t>Karşıdakine doğrudan “hayır” deyin ve kararlı olun. Israrlar karşısında </a:t>
            </a:r>
            <a:r>
              <a:rPr lang="tr-TR" sz="2800" dirty="0" err="1" smtClean="0"/>
              <a:t>tereddüte</a:t>
            </a:r>
            <a:r>
              <a:rPr lang="tr-TR" sz="2800" dirty="0" smtClean="0"/>
              <a:t> düşmeyin. </a:t>
            </a:r>
          </a:p>
          <a:p>
            <a:r>
              <a:rPr lang="tr-TR" sz="2800" dirty="0" smtClean="0"/>
              <a:t>Yaşadığınız herhangi bir rahatsız edici olaydan sonra e-mail adresi ve kullanıcı adını değiştirin.</a:t>
            </a:r>
          </a:p>
          <a:p>
            <a:r>
              <a:rPr lang="tr-TR" sz="2800" dirty="0" smtClean="0"/>
              <a:t>Güvenliğinizi tehdit eden bir durum karşısında istismara uğruyor olabileceğiniz için hemen ailenizle durumu paylaşın. Ailenizin sizi anlamayacağını düşünüyorsanız güvendiğiniz bir yakınınızdan yardım isteyin.  Kendiniz hatalı olduğunuzu düşünüyorsanız bile bunu yapın.</a:t>
            </a:r>
          </a:p>
          <a:p>
            <a:endParaRPr lang="tr-TR" sz="28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07407" y="836712"/>
            <a:ext cx="2986782" cy="2163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smtClean="0"/>
              <a:t>Güvenlik İçin Alınabilecek Önlemler</a:t>
            </a:r>
            <a:endParaRPr lang="tr-TR" sz="4000" b="1" dirty="0"/>
          </a:p>
        </p:txBody>
      </p:sp>
      <p:pic>
        <p:nvPicPr>
          <p:cNvPr id="5" name="Picture 3" descr="C:\Users\SEDEF\Desktop\Çocuk Cinsel İstismar Döküman\00a2m8t20kw8j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06" y="2780928"/>
            <a:ext cx="2986782" cy="2206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0550" y="908720"/>
            <a:ext cx="3168352" cy="489654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İSTİSMAR NEDİR?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46934" y="980728"/>
            <a:ext cx="8352928" cy="532859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sz="2800" dirty="0" smtClean="0"/>
              <a:t>Dünya Sağlık Örgütü istismarı şöyle tanımlar: </a:t>
            </a:r>
          </a:p>
          <a:p>
            <a:pPr>
              <a:lnSpc>
                <a:spcPct val="170000"/>
              </a:lnSpc>
              <a:buNone/>
            </a:pPr>
            <a:r>
              <a:rPr lang="tr-TR" sz="2800" dirty="0" smtClean="0"/>
              <a:t>       "Çocuğun sağlığını, fiziksel ve </a:t>
            </a:r>
            <a:r>
              <a:rPr lang="tr-TR" sz="2800" dirty="0" err="1" smtClean="0"/>
              <a:t>psikososyal</a:t>
            </a:r>
            <a:r>
              <a:rPr lang="tr-TR" sz="2800" dirty="0" smtClean="0"/>
              <a:t> gelişimini olumsuz etkileyen, bir akranı </a:t>
            </a:r>
            <a:r>
              <a:rPr lang="tr-TR" sz="2800" dirty="0"/>
              <a:t>bir yetişkin ya da  </a:t>
            </a:r>
            <a:r>
              <a:rPr lang="tr-TR" sz="2800" dirty="0" smtClean="0"/>
              <a:t>toplum tarafından bilerek ya da bilmeyerek çocuğa karşı yapılmış tüm kötü davranışlardır.”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endParaRPr lang="tr-TR" sz="1400" dirty="0" smtClean="0"/>
          </a:p>
          <a:p>
            <a:pPr>
              <a:lnSpc>
                <a:spcPct val="170000"/>
              </a:lnSpc>
            </a:pP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4926" y="1196752"/>
            <a:ext cx="7992888" cy="44620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4400" dirty="0" smtClean="0"/>
              <a:t>Sanal ortamda paylaşılan her şey başkalarının erişimine ve paylaşımına açıktır. Aile, okul, arkadaş çevresi, gelecekte öğrenci için işveren pozisyonunda olacaklar, güvenlik </a:t>
            </a:r>
            <a:r>
              <a:rPr lang="tr-TR" sz="4800" dirty="0" smtClean="0"/>
              <a:t>güçleri</a:t>
            </a:r>
            <a:r>
              <a:rPr lang="tr-TR" sz="4400" dirty="0" smtClean="0"/>
              <a:t> de buna dahildir. </a:t>
            </a:r>
            <a:endParaRPr lang="tr-TR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780" b="3402"/>
          <a:stretch/>
        </p:blipFill>
        <p:spPr bwMode="auto">
          <a:xfrm>
            <a:off x="164812" y="1052736"/>
            <a:ext cx="3123249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>
          <a:xfrm>
            <a:off x="3718942" y="891974"/>
            <a:ext cx="7920880" cy="5849394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İnternet ortamında sizi rahatsız 	eden şeylerle (kişilerin küfürlü ve argo konuşmaları, hakaretler, uygunsuz teklifler ya da zararlı sitelerle) karşılaşıldığında şikayette bulunabileceğiniz adres;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ihbarweb'dir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ctr">
              <a:buNone/>
            </a:pP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www.ihbarweb.org.tr</a:t>
            </a:r>
          </a:p>
          <a:p>
            <a:pPr lvl="0" algn="ctr">
              <a:buNone/>
            </a:pP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0312 5828282 </a:t>
            </a:r>
          </a:p>
          <a:p>
            <a:endParaRPr lang="tr-TR" sz="4000" dirty="0" smtClean="0"/>
          </a:p>
        </p:txBody>
      </p:sp>
      <p:pic>
        <p:nvPicPr>
          <p:cNvPr id="4" name="3 Resi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5"/>
          <a:stretch/>
        </p:blipFill>
        <p:spPr bwMode="auto">
          <a:xfrm>
            <a:off x="91815" y="859512"/>
            <a:ext cx="3195079" cy="3001536"/>
          </a:xfrm>
          <a:prstGeom prst="rect">
            <a:avLst/>
          </a:prstGeom>
          <a:noFill/>
        </p:spPr>
      </p:pic>
      <p:pic>
        <p:nvPicPr>
          <p:cNvPr id="6" name="3 Resi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2"/>
          <a:stretch/>
        </p:blipFill>
        <p:spPr bwMode="auto">
          <a:xfrm>
            <a:off x="91814" y="3717031"/>
            <a:ext cx="3195079" cy="2272325"/>
          </a:xfrm>
          <a:prstGeom prst="rect">
            <a:avLst/>
          </a:prstGeom>
          <a:noFill/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041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etin kutusu"/>
          <p:cNvSpPr txBox="1"/>
          <p:nvPr/>
        </p:nvSpPr>
        <p:spPr>
          <a:xfrm>
            <a:off x="3574926" y="737409"/>
            <a:ext cx="7756574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Karşılaştığınız olumsuzlukları ilk olarak </a:t>
            </a: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Sizi </a:t>
            </a: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rahatsız eden sitelerle mi karşılaştınız  </a:t>
            </a:r>
            <a:endParaRPr lang="tr-T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İnternet </a:t>
            </a: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üzerinden istismar veya tehdit mi edildiniz </a:t>
            </a: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Facebook </a:t>
            </a: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veya başka bir sosyal ağda bir problem mi yaşadınız?</a:t>
            </a:r>
          </a:p>
        </p:txBody>
      </p:sp>
      <p:graphicFrame>
        <p:nvGraphicFramePr>
          <p:cNvPr id="7" name="Diyagram 6"/>
          <p:cNvGraphicFramePr/>
          <p:nvPr/>
        </p:nvGraphicFramePr>
        <p:xfrm>
          <a:off x="9530861" y="0"/>
          <a:ext cx="26602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502918" y="4400322"/>
            <a:ext cx="814782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www.ihbarweb.org.tr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525295" y="4824326"/>
            <a:ext cx="812544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Savcılık - Emniyet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525295" y="3964994"/>
            <a:ext cx="812544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Ailenizle veya öğretmeninizle paylaşın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02918" y="5248270"/>
            <a:ext cx="8147827" cy="80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http://internet.btk.gov.tr/sitesorgu/site_iletisim.php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0550" y="836712"/>
            <a:ext cx="309634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6600" b="1" dirty="0">
                <a:solidFill>
                  <a:schemeClr val="bg1"/>
                </a:solidFill>
              </a:rPr>
              <a:t>Şikayet </a:t>
            </a:r>
            <a:r>
              <a:rPr lang="tr-TR" sz="5400" b="1" dirty="0">
                <a:solidFill>
                  <a:schemeClr val="bg1"/>
                </a:solidFill>
              </a:rPr>
              <a:t>Hakkınızı Kullanın</a:t>
            </a:r>
          </a:p>
        </p:txBody>
      </p:sp>
      <p:pic>
        <p:nvPicPr>
          <p:cNvPr id="6146" name="Picture 2" descr="caution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3505763"/>
            <a:ext cx="2808312" cy="1723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" grpId="0" animBg="1"/>
      <p:bldP spid="8" grpId="0" animBg="1"/>
      <p:bldP spid="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542" y="1123839"/>
            <a:ext cx="3240360" cy="4601183"/>
          </a:xfrm>
        </p:spPr>
        <p:txBody>
          <a:bodyPr/>
          <a:lstStyle/>
          <a:p>
            <a:r>
              <a:rPr lang="tr-TR" b="1" dirty="0" smtClean="0"/>
              <a:t>TEŞEKKÜRLER</a:t>
            </a:r>
            <a:endParaRPr lang="tr-TR" b="1" dirty="0"/>
          </a:p>
        </p:txBody>
      </p:sp>
      <p:pic>
        <p:nvPicPr>
          <p:cNvPr id="1026" name="Picture 2" descr="C:\Users\oem\Desktop\en-mutlu-gencler-kirikkale-d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20" y="764704"/>
            <a:ext cx="830952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/>
              <a:t>İstismar Nedir?</a:t>
            </a:r>
            <a:endParaRPr lang="tr-TR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90950" y="1052736"/>
            <a:ext cx="7314248" cy="512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3200" dirty="0" smtClean="0"/>
              <a:t>İstismar;</a:t>
            </a:r>
          </a:p>
          <a:p>
            <a:endParaRPr lang="tr-TR" sz="3200" dirty="0" smtClean="0"/>
          </a:p>
          <a:p>
            <a:pPr lvl="1">
              <a:buBlip>
                <a:blip r:embed="rId3"/>
              </a:buBlip>
            </a:pPr>
            <a:r>
              <a:rPr lang="tr-TR" sz="3200" dirty="0" smtClean="0">
                <a:solidFill>
                  <a:schemeClr val="tx1"/>
                </a:solidFill>
              </a:rPr>
              <a:t>Fiziksel istismar,</a:t>
            </a:r>
          </a:p>
          <a:p>
            <a:pPr lvl="1">
              <a:buBlip>
                <a:blip r:embed="rId3"/>
              </a:buBlip>
            </a:pPr>
            <a:r>
              <a:rPr lang="tr-TR" sz="3200" dirty="0" smtClean="0">
                <a:solidFill>
                  <a:schemeClr val="tx1"/>
                </a:solidFill>
              </a:rPr>
              <a:t>Duygusal istismar</a:t>
            </a:r>
          </a:p>
          <a:p>
            <a:pPr lvl="1">
              <a:buBlip>
                <a:blip r:embed="rId3"/>
              </a:buBlip>
            </a:pPr>
            <a:r>
              <a:rPr lang="tr-TR" sz="3200" dirty="0" smtClean="0">
                <a:solidFill>
                  <a:schemeClr val="tx1"/>
                </a:solidFill>
              </a:rPr>
              <a:t>Cinsel </a:t>
            </a:r>
            <a:r>
              <a:rPr lang="tr-TR" sz="3200" dirty="0">
                <a:solidFill>
                  <a:schemeClr val="tx1"/>
                </a:solidFill>
              </a:rPr>
              <a:t>istismar</a:t>
            </a:r>
          </a:p>
          <a:p>
            <a:pPr marL="274320" lvl="1" indent="0">
              <a:buNone/>
            </a:pPr>
            <a:endParaRPr lang="tr-TR" sz="32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tr-TR" sz="3200" dirty="0" smtClean="0">
              <a:solidFill>
                <a:schemeClr val="tx1"/>
              </a:solidFill>
            </a:endParaRPr>
          </a:p>
          <a:p>
            <a:endParaRPr lang="tr-TR" sz="3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888" y="1123843"/>
            <a:ext cx="2947099" cy="1513069"/>
          </a:xfrm>
        </p:spPr>
        <p:txBody>
          <a:bodyPr/>
          <a:lstStyle/>
          <a:p>
            <a:r>
              <a:rPr lang="tr-TR" b="1" dirty="0" smtClean="0"/>
              <a:t>FİZİKSEL İSTİSMAR</a:t>
            </a:r>
            <a:endParaRPr lang="tr-TR" b="1" dirty="0"/>
          </a:p>
        </p:txBody>
      </p:sp>
      <p:pic>
        <p:nvPicPr>
          <p:cNvPr id="4098" name="Picture 2" descr="C:\Users\YUNUS\Desktop\Çocuk Resimler\child-abu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8942" y="836712"/>
            <a:ext cx="7848872" cy="5256584"/>
          </a:xfrm>
          <a:prstGeom prst="rect">
            <a:avLst/>
          </a:prstGeom>
          <a:noFill/>
        </p:spPr>
      </p:pic>
      <p:pic>
        <p:nvPicPr>
          <p:cNvPr id="1026" name="Picture 2" descr="http://cdn.grid.fotosearch.com/CSP/CSP824/3d-white-people-abuse-drawing__k201585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1"/>
          <a:stretch/>
        </p:blipFill>
        <p:spPr bwMode="auto">
          <a:xfrm>
            <a:off x="252888" y="2636912"/>
            <a:ext cx="293351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96752"/>
            <a:ext cx="3586033" cy="360040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/>
              <a:t>FİZİKSEL İSTİSMAR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02918" y="476672"/>
            <a:ext cx="8208912" cy="547260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Bir yetişkinin/akranın  otoriteyi sağlama, cezalandırma ya da</a:t>
            </a:r>
          </a:p>
          <a:p>
            <a:pPr algn="ctr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öfke boşaltma amacı ile elle ve/veya aletle çocuğun vücudunun herhangi bir yerine iz bırakacak şekilde şiddet uygulayarak çocuğa zarar vermesidir. 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24744"/>
            <a:ext cx="3358902" cy="1224136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/>
              <a:t>Duygusal İstismar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02918" y="692695"/>
            <a:ext cx="7154269" cy="40324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3600" b="1" dirty="0" smtClean="0"/>
              <a:t>   Çocuk ya da ergenin, duygusal ya da ruhsal sağlığında tehlike yaratacak derecede sözel tehdit, alay ya da küçük düşürücü yorumlara maruz kalmasıdır. </a:t>
            </a:r>
          </a:p>
          <a:p>
            <a:pPr algn="ctr">
              <a:lnSpc>
                <a:spcPct val="150000"/>
              </a:lnSpc>
              <a:buNone/>
            </a:pPr>
            <a:endParaRPr lang="tr-TR" sz="2800" b="1" dirty="0"/>
          </a:p>
        </p:txBody>
      </p:sp>
      <p:pic>
        <p:nvPicPr>
          <p:cNvPr id="6146" name="Picture 2" descr="C:\Users\YUNUS\Desktop\Çocuk Resimler\iStock_000033664764_Large.2e16d0ba.fill-735x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142" y="3861048"/>
            <a:ext cx="3456384" cy="223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motional abuse clipart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2"/>
          <a:stretch/>
        </p:blipFill>
        <p:spPr bwMode="auto">
          <a:xfrm>
            <a:off x="190550" y="2403818"/>
            <a:ext cx="2979171" cy="2969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/>
              <a:t>Cinsel İstismar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4926" y="836712"/>
            <a:ext cx="7656164" cy="518457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tr-TR" sz="3400" b="1" dirty="0" smtClean="0"/>
              <a:t>Çocuğun kendisinden</a:t>
            </a:r>
          </a:p>
          <a:p>
            <a:pPr algn="ctr">
              <a:lnSpc>
                <a:spcPct val="150000"/>
              </a:lnSpc>
              <a:buNone/>
            </a:pPr>
            <a:r>
              <a:rPr lang="tr-TR" sz="3400" b="1" dirty="0" smtClean="0"/>
              <a:t>büyük veya akranları tarafından</a:t>
            </a:r>
          </a:p>
          <a:p>
            <a:pPr algn="ctr">
              <a:lnSpc>
                <a:spcPct val="150000"/>
              </a:lnSpc>
              <a:buNone/>
            </a:pPr>
            <a:r>
              <a:rPr lang="tr-TR" sz="3400" b="1" dirty="0" smtClean="0"/>
              <a:t>cinsel haz amacı ile</a:t>
            </a:r>
          </a:p>
          <a:p>
            <a:pPr algn="ctr">
              <a:lnSpc>
                <a:spcPct val="150000"/>
              </a:lnSpc>
              <a:buNone/>
            </a:pPr>
            <a:r>
              <a:rPr lang="tr-TR" sz="3400" b="1" dirty="0" smtClean="0"/>
              <a:t>zorla ya da </a:t>
            </a:r>
            <a:r>
              <a:rPr lang="tr-TR" sz="3400" b="1" dirty="0" smtClean="0"/>
              <a:t>ikna (Kendi rızası olsa bile) </a:t>
            </a:r>
            <a:r>
              <a:rPr lang="tr-TR" sz="3400" b="1" dirty="0" smtClean="0"/>
              <a:t>edilerek</a:t>
            </a:r>
          </a:p>
          <a:p>
            <a:pPr algn="ctr">
              <a:lnSpc>
                <a:spcPct val="150000"/>
              </a:lnSpc>
              <a:buNone/>
            </a:pPr>
            <a:r>
              <a:rPr lang="tr-TR" sz="3400" b="1" dirty="0" smtClean="0"/>
              <a:t>cinsel etkileşime maruz bırakılmasıdır. </a:t>
            </a:r>
            <a:endParaRPr lang="tr-TR" sz="34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İhmal ve istismardan korunmak için;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430910" y="692696"/>
            <a:ext cx="8208912" cy="5616624"/>
          </a:xfrm>
        </p:spPr>
        <p:txBody>
          <a:bodyPr>
            <a:normAutofit/>
          </a:bodyPr>
          <a:lstStyle/>
          <a:p>
            <a:pPr lvl="1"/>
            <a:r>
              <a:rPr lang="tr-TR" sz="4800" dirty="0" smtClean="0"/>
              <a:t>kişisel sınırlarımızı korumalı, </a:t>
            </a:r>
          </a:p>
          <a:p>
            <a:pPr lvl="1"/>
            <a:r>
              <a:rPr lang="tr-TR" sz="4800" dirty="0" smtClean="0"/>
              <a:t>güvenliğimizi tehlikeye atacak riskli durumları fark edebilmeli </a:t>
            </a:r>
          </a:p>
          <a:p>
            <a:pPr lvl="1"/>
            <a:r>
              <a:rPr lang="tr-TR" sz="4800" dirty="0" smtClean="0"/>
              <a:t>güvenli davranışı sergileyebilmeliyiz.</a:t>
            </a:r>
            <a:endParaRPr lang="tr-TR" sz="4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Çerçev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Çerçev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1329</TotalTime>
  <Words>1137</Words>
  <Application>Microsoft Office PowerPoint</Application>
  <PresentationFormat>Özel</PresentationFormat>
  <Paragraphs>189</Paragraphs>
  <Slides>34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Tema1</vt:lpstr>
      <vt:lpstr>PowerPoint Sunusu</vt:lpstr>
      <vt:lpstr>ÇOCUK NEDİR? </vt:lpstr>
      <vt:lpstr>İSTİSMAR NEDİR?</vt:lpstr>
      <vt:lpstr>İstismar Nedir?</vt:lpstr>
      <vt:lpstr>FİZİKSEL İSTİSMAR</vt:lpstr>
      <vt:lpstr>FİZİKSEL İSTİSMAR</vt:lpstr>
      <vt:lpstr>Duygusal İstismar</vt:lpstr>
      <vt:lpstr>Cinsel İstismar</vt:lpstr>
      <vt:lpstr>İhmal ve istismardan korunmak için; </vt:lpstr>
      <vt:lpstr>Yasal Süreç</vt:lpstr>
      <vt:lpstr>Sanal Dünyada İstismar</vt:lpstr>
      <vt:lpstr>PowerPoint Sunusu</vt:lpstr>
      <vt:lpstr>PowerPoint Sunusu</vt:lpstr>
      <vt:lpstr>PowerPoint Sunusu</vt:lpstr>
      <vt:lpstr>PowerPoint Sunusu</vt:lpstr>
      <vt:lpstr>PowerPoint Sunusu</vt:lpstr>
      <vt:lpstr>Sanal Dünyadaki Riskler Karşısında  Güvende Kalma</vt:lpstr>
      <vt:lpstr>PowerPoint Sunusu</vt:lpstr>
      <vt:lpstr>Siber Zorbalık Nedir?</vt:lpstr>
      <vt:lpstr>PowerPoint Sunusu</vt:lpstr>
      <vt:lpstr>PowerPoint Sunusu</vt:lpstr>
      <vt:lpstr>PowerPoint Sunusu</vt:lpstr>
      <vt:lpstr>PowerPoint Sunusu</vt:lpstr>
      <vt:lpstr>PowerPoint Sunusu</vt:lpstr>
      <vt:lpstr>SANAL ALEMDE NASIL GÜVENDE KALIRIZ? </vt:lpstr>
      <vt:lpstr>Güvenlik İçin Alınabilecek Önlemler</vt:lpstr>
      <vt:lpstr>PowerPoint Sunusu</vt:lpstr>
      <vt:lpstr>Güvenlik İçin Alınabilecek Önlemler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NEDİR?</dc:title>
  <dc:creator>SEDEF</dc:creator>
  <cp:lastModifiedBy>Toplantı Salonu 2</cp:lastModifiedBy>
  <cp:revision>209</cp:revision>
  <dcterms:created xsi:type="dcterms:W3CDTF">2017-10-12T07:02:03Z</dcterms:created>
  <dcterms:modified xsi:type="dcterms:W3CDTF">2019-02-27T12:39:07Z</dcterms:modified>
</cp:coreProperties>
</file>